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8" r:id="rId4"/>
    <p:sldId id="260" r:id="rId5"/>
    <p:sldId id="267" r:id="rId6"/>
    <p:sldId id="261" r:id="rId7"/>
    <p:sldId id="257" r:id="rId8"/>
    <p:sldId id="258" r:id="rId9"/>
    <p:sldId id="263" r:id="rId10"/>
    <p:sldId id="262" r:id="rId11"/>
    <p:sldId id="259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81" autoAdjust="0"/>
  </p:normalViewPr>
  <p:slideViewPr>
    <p:cSldViewPr snapToGrid="0" snapToObjects="1">
      <p:cViewPr>
        <p:scale>
          <a:sx n="121" d="100"/>
          <a:sy n="121" d="100"/>
        </p:scale>
        <p:origin x="-2904" y="-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h8:p2_b8xcj19z0fvhztm2f7q6w0000gn:T:TemporaryItems:Outlook%20Temp:Beer%20Duty%20Model%20F%20Alternative%20Summa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h8:p2_b8xcj19z0fvhztm2f7q6w0000gn:T:TemporaryItems:Outlook%20Temp:Beer%20Duty%20Model%20F%20Alternative%20Summa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h8:p2_b8xcj19z0fvhztm2f7q6w0000gn:T:TemporaryItems:Outlook%20Temp:Beer%20Duty%20Model%20F%20Alternative%20Summar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h8:p2_b8xcj19z0fvhztm2f7q6w0000gn:T:TemporaryItems:Outlook%20Temp:Beer%20Duty%20Model%20F%20Alternative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Models for reform against</a:t>
            </a:r>
            <a:r>
              <a:rPr lang="en-US" baseline="0"/>
              <a:t> current d</a:t>
            </a:r>
            <a:r>
              <a:rPr lang="en-US"/>
              <a:t>uty</a:t>
            </a:r>
            <a:r>
              <a:rPr lang="en-US" baseline="0"/>
              <a:t> rates by HL output</a:t>
            </a:r>
            <a:endParaRPr lang="en-US"/>
          </a:p>
        </c:rich>
      </c:tx>
      <c:layout>
        <c:manualLayout>
          <c:xMode val="edge"/>
          <c:yMode val="edge"/>
          <c:x val="0.273162849550118"/>
          <c:y val="0.022011888617077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6814569497574"/>
          <c:y val="0.0115308871913029"/>
          <c:w val="0.751159507533076"/>
          <c:h val="0.830189683105869"/>
        </c:manualLayout>
      </c:layout>
      <c:lineChart>
        <c:grouping val="standard"/>
        <c:varyColors val="0"/>
        <c:ser>
          <c:idx val="0"/>
          <c:order val="0"/>
          <c:tx>
            <c:strRef>
              <c:f>'% Duty rates'!$C$4</c:f>
              <c:strCache>
                <c:ptCount val="1"/>
                <c:pt idx="0">
                  <c:v>HMRC current duty rate</c:v>
                </c:pt>
              </c:strCache>
            </c:strRef>
          </c:tx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rates'!$C$5:$C$24</c:f>
              <c:numCache>
                <c:formatCode>0%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0.583354130272024</c:v>
                </c:pt>
                <c:pt idx="6">
                  <c:v>0.642874968804592</c:v>
                </c:pt>
                <c:pt idx="7">
                  <c:v>0.687546793112054</c:v>
                </c:pt>
                <c:pt idx="8">
                  <c:v>0.722236086848016</c:v>
                </c:pt>
                <c:pt idx="9">
                  <c:v>0.749937609183928</c:v>
                </c:pt>
                <c:pt idx="10">
                  <c:v>0.833291739455952</c:v>
                </c:pt>
                <c:pt idx="11">
                  <c:v>0.874968804591964</c:v>
                </c:pt>
                <c:pt idx="12">
                  <c:v>0.900049912652857</c:v>
                </c:pt>
                <c:pt idx="13">
                  <c:v>0.916645869727976</c:v>
                </c:pt>
                <c:pt idx="14">
                  <c:v>0.958572498128275</c:v>
                </c:pt>
                <c:pt idx="15">
                  <c:v>0.979161467431994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 Duty rates'!$D$4</c:f>
              <c:strCache>
                <c:ptCount val="1"/>
                <c:pt idx="0">
                  <c:v>SIBA proposed duty rate 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rates'!$D$5:$D$24</c:f>
              <c:numCache>
                <c:formatCode>0%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0.539930122286</c:v>
                </c:pt>
                <c:pt idx="6">
                  <c:v>0.579860244571999</c:v>
                </c:pt>
                <c:pt idx="7">
                  <c:v>0.614923883204392</c:v>
                </c:pt>
                <c:pt idx="8">
                  <c:v>0.644871474918892</c:v>
                </c:pt>
                <c:pt idx="9">
                  <c:v>0.674943848265535</c:v>
                </c:pt>
                <c:pt idx="10">
                  <c:v>0.750062390816072</c:v>
                </c:pt>
                <c:pt idx="11">
                  <c:v>0.825056151734465</c:v>
                </c:pt>
                <c:pt idx="12">
                  <c:v>0.850012478163214</c:v>
                </c:pt>
                <c:pt idx="13">
                  <c:v>0.874968804591964</c:v>
                </c:pt>
                <c:pt idx="14">
                  <c:v>0.903294235088595</c:v>
                </c:pt>
                <c:pt idx="15">
                  <c:v>0.931619665585226</c:v>
                </c:pt>
                <c:pt idx="16">
                  <c:v>0.959945096081857</c:v>
                </c:pt>
                <c:pt idx="17">
                  <c:v>0.980034938857</c:v>
                </c:pt>
                <c:pt idx="18">
                  <c:v>0.9900174694285</c:v>
                </c:pt>
                <c:pt idx="19">
                  <c:v>1.0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'% Duty rates'!$E$4</c:f>
              <c:strCache>
                <c:ptCount val="1"/>
                <c:pt idx="0">
                  <c:v>Coalition proposed duty rate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rates'!$E$5:$E$24</c:f>
              <c:numCache>
                <c:formatCode>0%</c:formatCode>
                <c:ptCount val="20"/>
                <c:pt idx="0">
                  <c:v>0.5</c:v>
                </c:pt>
                <c:pt idx="1">
                  <c:v>0.52</c:v>
                </c:pt>
                <c:pt idx="2">
                  <c:v>0.54</c:v>
                </c:pt>
                <c:pt idx="3">
                  <c:v>0.56</c:v>
                </c:pt>
                <c:pt idx="4">
                  <c:v>0.58</c:v>
                </c:pt>
                <c:pt idx="5">
                  <c:v>0.6</c:v>
                </c:pt>
                <c:pt idx="6">
                  <c:v>0.62</c:v>
                </c:pt>
                <c:pt idx="7">
                  <c:v>0.64</c:v>
                </c:pt>
                <c:pt idx="8">
                  <c:v>0.66</c:v>
                </c:pt>
                <c:pt idx="9">
                  <c:v>0.68</c:v>
                </c:pt>
                <c:pt idx="10">
                  <c:v>0.78</c:v>
                </c:pt>
                <c:pt idx="11">
                  <c:v>0.83</c:v>
                </c:pt>
                <c:pt idx="12">
                  <c:v>0.86</c:v>
                </c:pt>
                <c:pt idx="13">
                  <c:v>0.88</c:v>
                </c:pt>
                <c:pt idx="14">
                  <c:v>0.91</c:v>
                </c:pt>
                <c:pt idx="15">
                  <c:v>0.93</c:v>
                </c:pt>
                <c:pt idx="16">
                  <c:v>0.95</c:v>
                </c:pt>
                <c:pt idx="17">
                  <c:v>0.98</c:v>
                </c:pt>
                <c:pt idx="18">
                  <c:v>0.99</c:v>
                </c:pt>
                <c:pt idx="19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547144"/>
        <c:axId val="2090550248"/>
      </c:lineChart>
      <c:catAx>
        <c:axId val="209054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2090550248"/>
        <c:crossesAt val="0.5"/>
        <c:auto val="1"/>
        <c:lblAlgn val="ctr"/>
        <c:lblOffset val="100"/>
        <c:noMultiLvlLbl val="0"/>
      </c:catAx>
      <c:valAx>
        <c:axId val="2090550248"/>
        <c:scaling>
          <c:orientation val="minMax"/>
          <c:max val="1.05"/>
          <c:min val="0.4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090547144"/>
        <c:crosses val="autoZero"/>
        <c:crossBetween val="between"/>
        <c:majorUnit val="0.0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Focus: below</a:t>
            </a:r>
            <a:r>
              <a:rPr lang="en-US" baseline="0" dirty="0" smtClean="0"/>
              <a:t> 5k hl</a:t>
            </a:r>
            <a:endParaRPr lang="en-US" dirty="0"/>
          </a:p>
        </c:rich>
      </c:tx>
      <c:layout>
        <c:manualLayout>
          <c:xMode val="edge"/>
          <c:yMode val="edge"/>
          <c:x val="0.273162849550118"/>
          <c:y val="0.022011888617077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6814569497574"/>
          <c:y val="0.0115308871913029"/>
          <c:w val="0.751159507533076"/>
          <c:h val="0.830189683105869"/>
        </c:manualLayout>
      </c:layout>
      <c:lineChart>
        <c:grouping val="standard"/>
        <c:varyColors val="0"/>
        <c:ser>
          <c:idx val="0"/>
          <c:order val="0"/>
          <c:tx>
            <c:strRef>
              <c:f>'% Duty rates'!$C$4</c:f>
              <c:strCache>
                <c:ptCount val="1"/>
                <c:pt idx="0">
                  <c:v>HMRC current duty rate</c:v>
                </c:pt>
              </c:strCache>
            </c:strRef>
          </c:tx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rates'!$C$5:$C$24</c:f>
              <c:numCache>
                <c:formatCode>0%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0.583354130272024</c:v>
                </c:pt>
                <c:pt idx="6">
                  <c:v>0.642874968804592</c:v>
                </c:pt>
                <c:pt idx="7">
                  <c:v>0.687546793112054</c:v>
                </c:pt>
                <c:pt idx="8">
                  <c:v>0.722236086848016</c:v>
                </c:pt>
                <c:pt idx="9">
                  <c:v>0.749937609183928</c:v>
                </c:pt>
                <c:pt idx="10">
                  <c:v>0.833291739455952</c:v>
                </c:pt>
                <c:pt idx="11">
                  <c:v>0.874968804591964</c:v>
                </c:pt>
                <c:pt idx="12">
                  <c:v>0.900049912652857</c:v>
                </c:pt>
                <c:pt idx="13">
                  <c:v>0.916645869727976</c:v>
                </c:pt>
                <c:pt idx="14">
                  <c:v>0.958572498128275</c:v>
                </c:pt>
                <c:pt idx="15">
                  <c:v>0.979161467431994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 Duty rates'!$D$4</c:f>
              <c:strCache>
                <c:ptCount val="1"/>
                <c:pt idx="0">
                  <c:v>SIBA proposed duty rate 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rates'!$D$5:$D$24</c:f>
              <c:numCache>
                <c:formatCode>0%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0.539930122286</c:v>
                </c:pt>
                <c:pt idx="6">
                  <c:v>0.579860244571999</c:v>
                </c:pt>
                <c:pt idx="7">
                  <c:v>0.614923883204392</c:v>
                </c:pt>
                <c:pt idx="8">
                  <c:v>0.644871474918892</c:v>
                </c:pt>
                <c:pt idx="9">
                  <c:v>0.674943848265535</c:v>
                </c:pt>
                <c:pt idx="10">
                  <c:v>0.750062390816072</c:v>
                </c:pt>
                <c:pt idx="11">
                  <c:v>0.825056151734465</c:v>
                </c:pt>
                <c:pt idx="12">
                  <c:v>0.850012478163214</c:v>
                </c:pt>
                <c:pt idx="13">
                  <c:v>0.874968804591964</c:v>
                </c:pt>
                <c:pt idx="14">
                  <c:v>0.903294235088595</c:v>
                </c:pt>
                <c:pt idx="15">
                  <c:v>0.931619665585226</c:v>
                </c:pt>
                <c:pt idx="16">
                  <c:v>0.959945096081857</c:v>
                </c:pt>
                <c:pt idx="17">
                  <c:v>0.980034938857</c:v>
                </c:pt>
                <c:pt idx="18">
                  <c:v>0.9900174694285</c:v>
                </c:pt>
                <c:pt idx="19">
                  <c:v>1.0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'% Duty rates'!$E$4</c:f>
              <c:strCache>
                <c:ptCount val="1"/>
                <c:pt idx="0">
                  <c:v>Coalition proposed duty rate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rates'!$E$5:$E$24</c:f>
              <c:numCache>
                <c:formatCode>0%</c:formatCode>
                <c:ptCount val="20"/>
                <c:pt idx="0">
                  <c:v>0.5</c:v>
                </c:pt>
                <c:pt idx="1">
                  <c:v>0.52</c:v>
                </c:pt>
                <c:pt idx="2">
                  <c:v>0.54</c:v>
                </c:pt>
                <c:pt idx="3">
                  <c:v>0.56</c:v>
                </c:pt>
                <c:pt idx="4">
                  <c:v>0.58</c:v>
                </c:pt>
                <c:pt idx="5">
                  <c:v>0.6</c:v>
                </c:pt>
                <c:pt idx="6">
                  <c:v>0.62</c:v>
                </c:pt>
                <c:pt idx="7">
                  <c:v>0.64</c:v>
                </c:pt>
                <c:pt idx="8">
                  <c:v>0.66</c:v>
                </c:pt>
                <c:pt idx="9">
                  <c:v>0.68</c:v>
                </c:pt>
                <c:pt idx="10">
                  <c:v>0.78</c:v>
                </c:pt>
                <c:pt idx="11">
                  <c:v>0.83</c:v>
                </c:pt>
                <c:pt idx="12">
                  <c:v>0.86</c:v>
                </c:pt>
                <c:pt idx="13">
                  <c:v>0.88</c:v>
                </c:pt>
                <c:pt idx="14">
                  <c:v>0.91</c:v>
                </c:pt>
                <c:pt idx="15">
                  <c:v>0.93</c:v>
                </c:pt>
                <c:pt idx="16">
                  <c:v>0.95</c:v>
                </c:pt>
                <c:pt idx="17">
                  <c:v>0.98</c:v>
                </c:pt>
                <c:pt idx="18">
                  <c:v>0.99</c:v>
                </c:pt>
                <c:pt idx="19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5568360"/>
        <c:axId val="2145571400"/>
      </c:lineChart>
      <c:catAx>
        <c:axId val="214556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2145571400"/>
        <c:crossesAt val="0.5"/>
        <c:auto val="1"/>
        <c:lblAlgn val="ctr"/>
        <c:lblOffset val="100"/>
        <c:noMultiLvlLbl val="0"/>
      </c:catAx>
      <c:valAx>
        <c:axId val="2145571400"/>
        <c:scaling>
          <c:orientation val="minMax"/>
          <c:max val="1.05"/>
          <c:min val="0.4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145568360"/>
        <c:crosses val="autoZero"/>
        <c:crossBetween val="between"/>
        <c:majorUnit val="0.0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Focus: between 5k and 10k hl</a:t>
            </a:r>
            <a:endParaRPr lang="en-US" dirty="0"/>
          </a:p>
        </c:rich>
      </c:tx>
      <c:layout>
        <c:manualLayout>
          <c:xMode val="edge"/>
          <c:yMode val="edge"/>
          <c:x val="0.273162849550118"/>
          <c:y val="0.022011888617077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6814569497574"/>
          <c:y val="0.0115308871913029"/>
          <c:w val="0.751159507533076"/>
          <c:h val="0.830189683105869"/>
        </c:manualLayout>
      </c:layout>
      <c:lineChart>
        <c:grouping val="standard"/>
        <c:varyColors val="0"/>
        <c:ser>
          <c:idx val="0"/>
          <c:order val="0"/>
          <c:tx>
            <c:strRef>
              <c:f>'% Duty rates'!$C$4</c:f>
              <c:strCache>
                <c:ptCount val="1"/>
                <c:pt idx="0">
                  <c:v>HMRC current duty rate</c:v>
                </c:pt>
              </c:strCache>
            </c:strRef>
          </c:tx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rates'!$C$5:$C$24</c:f>
              <c:numCache>
                <c:formatCode>0%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0.583354130272024</c:v>
                </c:pt>
                <c:pt idx="6">
                  <c:v>0.642874968804592</c:v>
                </c:pt>
                <c:pt idx="7">
                  <c:v>0.687546793112054</c:v>
                </c:pt>
                <c:pt idx="8">
                  <c:v>0.722236086848016</c:v>
                </c:pt>
                <c:pt idx="9">
                  <c:v>0.749937609183928</c:v>
                </c:pt>
                <c:pt idx="10">
                  <c:v>0.833291739455952</c:v>
                </c:pt>
                <c:pt idx="11">
                  <c:v>0.874968804591964</c:v>
                </c:pt>
                <c:pt idx="12">
                  <c:v>0.900049912652857</c:v>
                </c:pt>
                <c:pt idx="13">
                  <c:v>0.916645869727976</c:v>
                </c:pt>
                <c:pt idx="14">
                  <c:v>0.958572498128275</c:v>
                </c:pt>
                <c:pt idx="15">
                  <c:v>0.979161467431994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 Duty rates'!$D$4</c:f>
              <c:strCache>
                <c:ptCount val="1"/>
                <c:pt idx="0">
                  <c:v>SIBA proposed duty rate 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rates'!$D$5:$D$24</c:f>
              <c:numCache>
                <c:formatCode>0%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0.539930122286</c:v>
                </c:pt>
                <c:pt idx="6">
                  <c:v>0.579860244571999</c:v>
                </c:pt>
                <c:pt idx="7">
                  <c:v>0.614923883204392</c:v>
                </c:pt>
                <c:pt idx="8">
                  <c:v>0.644871474918892</c:v>
                </c:pt>
                <c:pt idx="9">
                  <c:v>0.674943848265535</c:v>
                </c:pt>
                <c:pt idx="10">
                  <c:v>0.750062390816072</c:v>
                </c:pt>
                <c:pt idx="11">
                  <c:v>0.825056151734465</c:v>
                </c:pt>
                <c:pt idx="12">
                  <c:v>0.850012478163214</c:v>
                </c:pt>
                <c:pt idx="13">
                  <c:v>0.874968804591964</c:v>
                </c:pt>
                <c:pt idx="14">
                  <c:v>0.903294235088595</c:v>
                </c:pt>
                <c:pt idx="15">
                  <c:v>0.931619665585226</c:v>
                </c:pt>
                <c:pt idx="16">
                  <c:v>0.959945096081857</c:v>
                </c:pt>
                <c:pt idx="17">
                  <c:v>0.980034938857</c:v>
                </c:pt>
                <c:pt idx="18">
                  <c:v>0.9900174694285</c:v>
                </c:pt>
                <c:pt idx="19">
                  <c:v>1.0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'% Duty rates'!$E$4</c:f>
              <c:strCache>
                <c:ptCount val="1"/>
                <c:pt idx="0">
                  <c:v>Coalition proposed duty rate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rates'!$E$5:$E$24</c:f>
              <c:numCache>
                <c:formatCode>0%</c:formatCode>
                <c:ptCount val="20"/>
                <c:pt idx="0">
                  <c:v>0.5</c:v>
                </c:pt>
                <c:pt idx="1">
                  <c:v>0.52</c:v>
                </c:pt>
                <c:pt idx="2">
                  <c:v>0.54</c:v>
                </c:pt>
                <c:pt idx="3">
                  <c:v>0.56</c:v>
                </c:pt>
                <c:pt idx="4">
                  <c:v>0.58</c:v>
                </c:pt>
                <c:pt idx="5">
                  <c:v>0.6</c:v>
                </c:pt>
                <c:pt idx="6">
                  <c:v>0.62</c:v>
                </c:pt>
                <c:pt idx="7">
                  <c:v>0.64</c:v>
                </c:pt>
                <c:pt idx="8">
                  <c:v>0.66</c:v>
                </c:pt>
                <c:pt idx="9">
                  <c:v>0.68</c:v>
                </c:pt>
                <c:pt idx="10">
                  <c:v>0.78</c:v>
                </c:pt>
                <c:pt idx="11">
                  <c:v>0.83</c:v>
                </c:pt>
                <c:pt idx="12">
                  <c:v>0.86</c:v>
                </c:pt>
                <c:pt idx="13">
                  <c:v>0.88</c:v>
                </c:pt>
                <c:pt idx="14">
                  <c:v>0.91</c:v>
                </c:pt>
                <c:pt idx="15">
                  <c:v>0.93</c:v>
                </c:pt>
                <c:pt idx="16">
                  <c:v>0.95</c:v>
                </c:pt>
                <c:pt idx="17">
                  <c:v>0.98</c:v>
                </c:pt>
                <c:pt idx="18">
                  <c:v>0.99</c:v>
                </c:pt>
                <c:pt idx="19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4684968"/>
        <c:axId val="2144688056"/>
      </c:lineChart>
      <c:catAx>
        <c:axId val="214468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2144688056"/>
        <c:crossesAt val="0.5"/>
        <c:auto val="1"/>
        <c:lblAlgn val="ctr"/>
        <c:lblOffset val="100"/>
        <c:noMultiLvlLbl val="0"/>
      </c:catAx>
      <c:valAx>
        <c:axId val="2144688056"/>
        <c:scaling>
          <c:orientation val="minMax"/>
          <c:max val="1.05"/>
          <c:min val="0.4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144684968"/>
        <c:crosses val="autoZero"/>
        <c:crossBetween val="between"/>
        <c:majorUnit val="0.0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 summary:</a:t>
            </a:r>
            <a:endParaRPr lang="en-US" dirty="0"/>
          </a:p>
        </c:rich>
      </c:tx>
      <c:layout>
        <c:manualLayout>
          <c:xMode val="edge"/>
          <c:yMode val="edge"/>
          <c:x val="0.274595593826248"/>
          <c:y val="0.012402815957658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6814569497574"/>
          <c:y val="0.0115308871913029"/>
          <c:w val="0.751159507533076"/>
          <c:h val="0.830189683105869"/>
        </c:manualLayout>
      </c:layout>
      <c:lineChart>
        <c:grouping val="standard"/>
        <c:varyColors val="0"/>
        <c:ser>
          <c:idx val="0"/>
          <c:order val="0"/>
          <c:tx>
            <c:strRef>
              <c:f>'% Duty rates'!$C$4</c:f>
              <c:strCache>
                <c:ptCount val="1"/>
                <c:pt idx="0">
                  <c:v>HMRC current duty rate</c:v>
                </c:pt>
              </c:strCache>
            </c:strRef>
          </c:tx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rates'!$C$5:$C$24</c:f>
              <c:numCache>
                <c:formatCode>0%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0.583354130272024</c:v>
                </c:pt>
                <c:pt idx="6">
                  <c:v>0.642874968804592</c:v>
                </c:pt>
                <c:pt idx="7">
                  <c:v>0.687546793112054</c:v>
                </c:pt>
                <c:pt idx="8">
                  <c:v>0.722236086848016</c:v>
                </c:pt>
                <c:pt idx="9">
                  <c:v>0.749937609183928</c:v>
                </c:pt>
                <c:pt idx="10">
                  <c:v>0.833291739455952</c:v>
                </c:pt>
                <c:pt idx="11">
                  <c:v>0.874968804591964</c:v>
                </c:pt>
                <c:pt idx="12">
                  <c:v>0.900049912652857</c:v>
                </c:pt>
                <c:pt idx="13">
                  <c:v>0.916645869727976</c:v>
                </c:pt>
                <c:pt idx="14">
                  <c:v>0.958572498128275</c:v>
                </c:pt>
                <c:pt idx="15">
                  <c:v>0.979161467431994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 Duty rates'!$D$4</c:f>
              <c:strCache>
                <c:ptCount val="1"/>
                <c:pt idx="0">
                  <c:v>SIBA proposed duty rate 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rates'!$D$5:$D$24</c:f>
              <c:numCache>
                <c:formatCode>0%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0.539930122286</c:v>
                </c:pt>
                <c:pt idx="6">
                  <c:v>0.579860244571999</c:v>
                </c:pt>
                <c:pt idx="7">
                  <c:v>0.614923883204392</c:v>
                </c:pt>
                <c:pt idx="8">
                  <c:v>0.644871474918892</c:v>
                </c:pt>
                <c:pt idx="9">
                  <c:v>0.674943848265535</c:v>
                </c:pt>
                <c:pt idx="10">
                  <c:v>0.750062390816072</c:v>
                </c:pt>
                <c:pt idx="11">
                  <c:v>0.825056151734465</c:v>
                </c:pt>
                <c:pt idx="12">
                  <c:v>0.850012478163214</c:v>
                </c:pt>
                <c:pt idx="13">
                  <c:v>0.874968804591964</c:v>
                </c:pt>
                <c:pt idx="14">
                  <c:v>0.903294235088595</c:v>
                </c:pt>
                <c:pt idx="15">
                  <c:v>0.931619665585226</c:v>
                </c:pt>
                <c:pt idx="16">
                  <c:v>0.959945096081857</c:v>
                </c:pt>
                <c:pt idx="17">
                  <c:v>0.980034938857</c:v>
                </c:pt>
                <c:pt idx="18">
                  <c:v>0.9900174694285</c:v>
                </c:pt>
                <c:pt idx="19">
                  <c:v>1.0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'% Duty rates'!$E$4</c:f>
              <c:strCache>
                <c:ptCount val="1"/>
                <c:pt idx="0">
                  <c:v>Coalition proposed duty rate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rates'!$E$5:$E$24</c:f>
              <c:numCache>
                <c:formatCode>0%</c:formatCode>
                <c:ptCount val="20"/>
                <c:pt idx="0">
                  <c:v>0.5</c:v>
                </c:pt>
                <c:pt idx="1">
                  <c:v>0.52</c:v>
                </c:pt>
                <c:pt idx="2">
                  <c:v>0.54</c:v>
                </c:pt>
                <c:pt idx="3">
                  <c:v>0.56</c:v>
                </c:pt>
                <c:pt idx="4">
                  <c:v>0.58</c:v>
                </c:pt>
                <c:pt idx="5">
                  <c:v>0.6</c:v>
                </c:pt>
                <c:pt idx="6">
                  <c:v>0.62</c:v>
                </c:pt>
                <c:pt idx="7">
                  <c:v>0.64</c:v>
                </c:pt>
                <c:pt idx="8">
                  <c:v>0.66</c:v>
                </c:pt>
                <c:pt idx="9">
                  <c:v>0.68</c:v>
                </c:pt>
                <c:pt idx="10">
                  <c:v>0.78</c:v>
                </c:pt>
                <c:pt idx="11">
                  <c:v>0.83</c:v>
                </c:pt>
                <c:pt idx="12">
                  <c:v>0.86</c:v>
                </c:pt>
                <c:pt idx="13">
                  <c:v>0.88</c:v>
                </c:pt>
                <c:pt idx="14">
                  <c:v>0.91</c:v>
                </c:pt>
                <c:pt idx="15">
                  <c:v>0.93</c:v>
                </c:pt>
                <c:pt idx="16">
                  <c:v>0.95</c:v>
                </c:pt>
                <c:pt idx="17">
                  <c:v>0.98</c:v>
                </c:pt>
                <c:pt idx="18">
                  <c:v>0.99</c:v>
                </c:pt>
                <c:pt idx="19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4756600"/>
        <c:axId val="2144759640"/>
      </c:lineChart>
      <c:catAx>
        <c:axId val="214475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2144759640"/>
        <c:crossesAt val="0.5"/>
        <c:auto val="1"/>
        <c:lblAlgn val="ctr"/>
        <c:lblOffset val="100"/>
        <c:noMultiLvlLbl val="0"/>
      </c:catAx>
      <c:valAx>
        <c:axId val="2144759640"/>
        <c:scaling>
          <c:orientation val="minMax"/>
          <c:max val="1.05"/>
          <c:min val="0.4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144756600"/>
        <c:crosses val="autoZero"/>
        <c:crossBetween val="between"/>
        <c:majorUnit val="0.0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D5043-912C-0740-BC76-10788548CF54}" type="datetimeFigureOut">
              <a:rPr lang="en-US" smtClean="0"/>
              <a:t>25/06/18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E8A25-146E-DC4E-8865-942102968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0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E8A25-146E-DC4E-8865-9421029685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4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25/06/18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7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25/06/18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6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25/06/18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8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25/06/18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0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25/06/18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25/06/18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5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25/06/18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1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25/06/18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6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25/06/18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1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25/06/18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3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25/06/18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7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A3DA-2AA9-784B-B1F8-658586811F9E}" type="datetimeFigureOut">
              <a:rPr lang="en-US" smtClean="0"/>
              <a:t>25/06/18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207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Small Breweries’ Relief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575" y="2642598"/>
            <a:ext cx="6400800" cy="1752600"/>
          </a:xfrm>
        </p:spPr>
        <p:txBody>
          <a:bodyPr/>
          <a:lstStyle/>
          <a:p>
            <a:r>
              <a:rPr lang="en-US" dirty="0" smtClean="0"/>
              <a:t>Proposals for Reform</a:t>
            </a:r>
          </a:p>
          <a:p>
            <a:r>
              <a:rPr lang="en-US" dirty="0" smtClean="0"/>
              <a:t>June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0950" y="1068419"/>
            <a:ext cx="3162962" cy="6759367"/>
          </a:xfrm>
          <a:prstGeom prst="rect">
            <a:avLst/>
          </a:prstGeom>
        </p:spPr>
      </p:pic>
      <p:pic>
        <p:nvPicPr>
          <p:cNvPr id="5" name="Picture 4" descr="Default SIBA Logo - Black on Cle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68" y="3999261"/>
            <a:ext cx="1748169" cy="174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728" y="1094867"/>
            <a:ext cx="3162962" cy="67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9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Current % duty rat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829432"/>
              </p:ext>
            </p:extLst>
          </p:nvPr>
        </p:nvGraphicFramePr>
        <p:xfrm>
          <a:off x="120456" y="113812"/>
          <a:ext cx="8864108" cy="66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3800719" y="720274"/>
            <a:ext cx="9478" cy="5051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0456" y="199023"/>
            <a:ext cx="16519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SIBA’s model </a:t>
            </a:r>
            <a:r>
              <a:rPr lang="en-US" sz="1400" dirty="0" smtClean="0"/>
              <a:t>maintains 50% relief up to 5k HL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FF0000"/>
                </a:solidFill>
              </a:rPr>
              <a:t>Coalition model </a:t>
            </a:r>
            <a:r>
              <a:rPr lang="en-US" sz="1400" dirty="0" smtClean="0"/>
              <a:t>withdraws relief sharply for all brewers above 1k hl and up to 6k hl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With SIBA’s model, no brewer is any worse off. Many who want to scale and grow are rewarded appropriately for doing so. 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521175" y="3989914"/>
            <a:ext cx="1498633" cy="976183"/>
            <a:chOff x="2521175" y="3989914"/>
            <a:chExt cx="1498633" cy="976183"/>
          </a:xfrm>
          <a:solidFill>
            <a:srgbClr val="FF0000">
              <a:alpha val="43000"/>
            </a:srgbClr>
          </a:solidFill>
        </p:grpSpPr>
        <p:sp>
          <p:nvSpPr>
            <p:cNvPr id="35" name="Right Triangle 34"/>
            <p:cNvSpPr/>
            <p:nvPr/>
          </p:nvSpPr>
          <p:spPr>
            <a:xfrm flipH="1">
              <a:off x="2521175" y="4274255"/>
              <a:ext cx="1279543" cy="691842"/>
            </a:xfrm>
            <a:prstGeom prst="rtTriangle">
              <a:avLst/>
            </a:prstGeom>
            <a:grpFill/>
            <a:ln>
              <a:solidFill>
                <a:srgbClr val="FF0000">
                  <a:alpha val="47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7750058">
              <a:off x="3408947" y="4348794"/>
              <a:ext cx="969741" cy="251981"/>
            </a:xfrm>
            <a:prstGeom prst="triangle">
              <a:avLst>
                <a:gd name="adj" fmla="val 61796"/>
              </a:avLst>
            </a:prstGeom>
            <a:grpFill/>
            <a:ln>
              <a:solidFill>
                <a:srgbClr val="FF0000">
                  <a:alpha val="47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506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8" y="189546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What does this mean in cash terms?</a:t>
            </a:r>
            <a:endParaRPr lang="en-US" sz="3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867500"/>
              </p:ext>
            </p:extLst>
          </p:nvPr>
        </p:nvGraphicFramePr>
        <p:xfrm>
          <a:off x="343463" y="1455088"/>
          <a:ext cx="2869614" cy="4772660"/>
        </p:xfrm>
        <a:graphic>
          <a:graphicData uri="http://schemas.openxmlformats.org/drawingml/2006/table">
            <a:tbl>
              <a:tblPr/>
              <a:tblGrid>
                <a:gridCol w="798577"/>
                <a:gridCol w="990533"/>
                <a:gridCol w="1080504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Added</a:t>
                      </a:r>
                      <a:r>
                        <a:rPr lang="en-US" sz="1500" b="1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duty </a:t>
                      </a:r>
                      <a:r>
                        <a:rPr lang="en-US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relief </a:t>
                      </a:r>
                      <a:r>
                        <a:rPr lang="en-US" sz="1500" b="1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per </a:t>
                      </a:r>
                      <a:r>
                        <a:rPr lang="en-US" sz="1500" b="1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firkin </a:t>
                      </a:r>
                      <a:r>
                        <a:rPr lang="en-US" sz="15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to HMRC current</a:t>
                      </a:r>
                      <a:endParaRPr lang="en-US" sz="15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Production Volume (HL)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SIBA Proposed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SBDRC Proposed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-£0.62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-£1.23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-£1.99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-£2.72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£1.42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-£0.68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</a:t>
                      </a:r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£0.62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</a:t>
                      </a:r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2.34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£1.46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</a:t>
                      </a:r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£2.01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£2.46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£2.36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</a:t>
                      </a:r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2.58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£1.71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£1.64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£1.39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</a:t>
                      </a:r>
                      <a:r>
                        <a:rPr lang="nb-N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£1.20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£1.37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£1.07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</a:t>
                      </a:r>
                      <a:r>
                        <a:rPr lang="nb-N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£1.60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</a:t>
                      </a:r>
                      <a:r>
                        <a:rPr lang="nb-N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£1.72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£1.31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£1.73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£0.65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£0.59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£0.33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£0.22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£0.10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2217126" y="2659160"/>
            <a:ext cx="304800" cy="82296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4263" y="2247953"/>
            <a:ext cx="43125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With SIBA model - no brewer loses any relief below 5k hl 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Relief now more generous between 5k and 10k hl </a:t>
            </a:r>
            <a:r>
              <a:rPr lang="mr-IN" dirty="0" smtClean="0"/>
              <a:t>–</a:t>
            </a:r>
            <a:r>
              <a:rPr lang="en-US" dirty="0" smtClean="0"/>
              <a:t> removing the </a:t>
            </a:r>
            <a:r>
              <a:rPr lang="en-US" dirty="0" smtClean="0"/>
              <a:t>cliff edge as relief is withdrawn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SBDRC model means small brewers lose relief </a:t>
            </a:r>
            <a:r>
              <a:rPr lang="en-US" dirty="0" smtClean="0"/>
              <a:t>between 1k hl and </a:t>
            </a:r>
            <a:r>
              <a:rPr lang="en-US" dirty="0" smtClean="0"/>
              <a:t>5k hl on every firkin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brewers better off or no worse off under SIBA proposals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SIBA proposed model better follows diseconomies of scale with data gathered from SIBA members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2217126" y="3560265"/>
            <a:ext cx="304800" cy="82296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3307858" y="2811560"/>
            <a:ext cx="304800" cy="82296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ight Brace 9"/>
          <p:cNvSpPr/>
          <p:nvPr/>
        </p:nvSpPr>
        <p:spPr>
          <a:xfrm flipH="1">
            <a:off x="1216946" y="2659160"/>
            <a:ext cx="500089" cy="3568588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 descr="Default SIBA Logo - Black on Cl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41" y="189546"/>
            <a:ext cx="1033694" cy="10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3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Treasury Impact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>
          <a:xfrm>
            <a:off x="2631705" y="4884347"/>
            <a:ext cx="3043290" cy="1673692"/>
          </a:xfrm>
        </p:spPr>
      </p:pic>
      <p:sp>
        <p:nvSpPr>
          <p:cNvPr id="11" name="TextBox 10"/>
          <p:cNvSpPr txBox="1"/>
          <p:nvPr/>
        </p:nvSpPr>
        <p:spPr>
          <a:xfrm>
            <a:off x="724647" y="1322294"/>
            <a:ext cx="78515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SIBA’s modeling based on data on brewery sizes predicts an estimated </a:t>
            </a:r>
            <a:r>
              <a:rPr lang="en-US" sz="2400" b="1" dirty="0" smtClean="0"/>
              <a:t>£9.2m </a:t>
            </a:r>
            <a:r>
              <a:rPr lang="en-US" sz="2400" dirty="0" smtClean="0"/>
              <a:t>of annual foregone revenue if SIBA’s policy were adopted.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SBDRC model, as stated in their advocacy document discusses a cost to Treasury of </a:t>
            </a:r>
            <a:r>
              <a:rPr lang="en-US" sz="2400" b="1" dirty="0" smtClean="0"/>
              <a:t>£10m </a:t>
            </a:r>
            <a:r>
              <a:rPr lang="en-US" sz="2400" dirty="0" smtClean="0"/>
              <a:t>per </a:t>
            </a:r>
            <a:r>
              <a:rPr lang="en-US" sz="2400" dirty="0" smtClean="0"/>
              <a:t>year. 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difference is, SIBA’s policy will create a sustainable marketplace where growth, job creation and investment will in time help to offset this foregoing of revenue</a:t>
            </a:r>
            <a:r>
              <a:rPr lang="en-US" sz="2400" dirty="0"/>
              <a:t> </a:t>
            </a:r>
            <a:r>
              <a:rPr lang="en-US" sz="2400" dirty="0" smtClean="0"/>
              <a:t>and lead to a sustainable marketplace. </a:t>
            </a:r>
          </a:p>
        </p:txBody>
      </p:sp>
    </p:spTree>
    <p:extLst>
      <p:ext uri="{BB962C8B-B14F-4D97-AF65-F5344CB8AC3E}">
        <p14:creationId xmlns:p14="http://schemas.microsoft.com/office/powerpoint/2010/main" val="81986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build cross-industry support for SIBA’s proposals </a:t>
            </a:r>
            <a:endParaRPr lang="en-US" dirty="0"/>
          </a:p>
          <a:p>
            <a:r>
              <a:rPr lang="en-US" dirty="0" smtClean="0"/>
              <a:t>Continue </a:t>
            </a:r>
            <a:r>
              <a:rPr lang="en-US" dirty="0" smtClean="0"/>
              <a:t>to build </a:t>
            </a:r>
            <a:r>
              <a:rPr lang="en-US" i="1" dirty="0" smtClean="0"/>
              <a:t>political</a:t>
            </a:r>
            <a:r>
              <a:rPr lang="en-US" dirty="0" smtClean="0"/>
              <a:t> support for SIBA’s proposals</a:t>
            </a:r>
          </a:p>
          <a:p>
            <a:r>
              <a:rPr lang="en-US" dirty="0" smtClean="0"/>
              <a:t>Secure commitment to change at the November 2018 Budget</a:t>
            </a:r>
          </a:p>
          <a:p>
            <a:r>
              <a:rPr lang="en-US" dirty="0" smtClean="0"/>
              <a:t>New SBR policy in place by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2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SIBA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SIBA, the Society of Independent Brewers was established in 1980 to represent the interests of the growing number of independent breweries. </a:t>
            </a:r>
          </a:p>
          <a:p>
            <a:r>
              <a:rPr lang="en-US" dirty="0" smtClean="0"/>
              <a:t>SIBA was instrumental in helping Government establish small </a:t>
            </a:r>
            <a:r>
              <a:rPr lang="en-US" dirty="0" smtClean="0"/>
              <a:t>breweries’ </a:t>
            </a:r>
            <a:r>
              <a:rPr lang="en-US" dirty="0" smtClean="0"/>
              <a:t>relief, which came into force in 2002 after 20 years of campaigning.  </a:t>
            </a:r>
          </a:p>
          <a:p>
            <a:r>
              <a:rPr lang="en-US" dirty="0" smtClean="0"/>
              <a:t>SIBA </a:t>
            </a:r>
            <a:r>
              <a:rPr lang="en-US" dirty="0" smtClean="0"/>
              <a:t>now represents 830 breweries, around 85% of the independent beer by volume produced in the UK.</a:t>
            </a:r>
          </a:p>
          <a:p>
            <a:r>
              <a:rPr lang="en-US" dirty="0" smtClean="0"/>
              <a:t>83% of SIBA members say that SBR is ‘extremely important’ for their businesses with a further 13% as ‘very important’ or ‘important’.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efault SIBA Logo - Black on Cl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64" y="0"/>
            <a:ext cx="1748169" cy="17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4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65" y="2353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did Government introduce SBR?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7894" y="4449326"/>
            <a:ext cx="676097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“[Government wants] to </a:t>
            </a:r>
            <a:r>
              <a:rPr lang="en-US" sz="1500" dirty="0"/>
              <a:t>encourage one group of small businesses: the </a:t>
            </a:r>
            <a:r>
              <a:rPr lang="en-US" sz="1500" b="1" dirty="0"/>
              <a:t>nation's small brewers </a:t>
            </a:r>
            <a:r>
              <a:rPr lang="en-US" sz="1500" dirty="0"/>
              <a:t>- often village pubs, some two centuries old - I have decided that the duty paid on their own </a:t>
            </a:r>
            <a:r>
              <a:rPr lang="en-US" sz="1500" b="1" dirty="0"/>
              <a:t>beer will be halved</a:t>
            </a:r>
            <a:r>
              <a:rPr lang="en-US" sz="1500" dirty="0"/>
              <a:t>: a cut equal to 14 pence off each pint to be implemented for village pubs and small breweries by this summer - in time for the World Cup</a:t>
            </a:r>
            <a:r>
              <a:rPr lang="en-US" sz="1500" dirty="0" smtClean="0"/>
              <a:t>.” </a:t>
            </a:r>
          </a:p>
          <a:p>
            <a:endParaRPr lang="en-US" sz="1500" dirty="0"/>
          </a:p>
          <a:p>
            <a:pPr algn="r"/>
            <a:r>
              <a:rPr lang="en-US" sz="1500" dirty="0" err="1" smtClean="0"/>
              <a:t>Rt</a:t>
            </a:r>
            <a:r>
              <a:rPr lang="en-US" sz="1500" dirty="0" smtClean="0"/>
              <a:t> Hon </a:t>
            </a:r>
            <a:r>
              <a:rPr lang="en-US" sz="1500" i="1" dirty="0" smtClean="0"/>
              <a:t>Gordon Brown MP, 2002 Budget speech 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295071" y="1417638"/>
            <a:ext cx="86468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Among the factors influencing </a:t>
            </a:r>
            <a:r>
              <a:rPr lang="en-US" dirty="0" smtClean="0"/>
              <a:t>the then </a:t>
            </a:r>
            <a:r>
              <a:rPr lang="en-US" dirty="0"/>
              <a:t>Government’s decision to introduce reduced rates</a:t>
            </a:r>
          </a:p>
          <a:p>
            <a:r>
              <a:rPr lang="en-US" dirty="0"/>
              <a:t>of duty for </a:t>
            </a:r>
            <a:r>
              <a:rPr lang="en-US" dirty="0" smtClean="0"/>
              <a:t>small brewery beer in 2002 were, in their own words: 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poor profitability of small breweries relative to larger breweries </a:t>
            </a:r>
            <a:r>
              <a:rPr lang="en-US" dirty="0" smtClean="0"/>
              <a:t>which enjoy </a:t>
            </a:r>
            <a:r>
              <a:rPr lang="en-US" dirty="0"/>
              <a:t>better economies of scale of production</a:t>
            </a:r>
            <a:r>
              <a:rPr lang="en-US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difficulties faced by small breweries in bringing their goods to market </a:t>
            </a:r>
            <a:r>
              <a:rPr lang="en-US" dirty="0" smtClean="0"/>
              <a:t>and in </a:t>
            </a:r>
            <a:r>
              <a:rPr lang="en-US" dirty="0"/>
              <a:t>competing with larger breweries which could offer bigger discounts </a:t>
            </a:r>
            <a:r>
              <a:rPr lang="en-US" dirty="0" smtClean="0"/>
              <a:t>to wholesalers</a:t>
            </a:r>
            <a:r>
              <a:rPr lang="en-US" dirty="0"/>
              <a:t>; </a:t>
            </a:r>
            <a:r>
              <a:rPr lang="en-US" dirty="0" smtClean="0"/>
              <a:t>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importance of maintaining diversity within the beer industry and preserving </a:t>
            </a:r>
            <a:r>
              <a:rPr lang="en-US" dirty="0"/>
              <a:t>choice for the consumer.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1121" y="6190648"/>
            <a:ext cx="7767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webarchive.nationalarchives.gov.uk</a:t>
            </a:r>
            <a:r>
              <a:rPr lang="en-US" sz="1100" dirty="0"/>
              <a:t>/20090221115049/http://</a:t>
            </a:r>
            <a:r>
              <a:rPr lang="en-US" sz="1100" dirty="0" err="1"/>
              <a:t>customs.hmrc.gov.uk</a:t>
            </a:r>
            <a:r>
              <a:rPr lang="en-US" sz="1100" dirty="0"/>
              <a:t>/</a:t>
            </a:r>
            <a:r>
              <a:rPr lang="en-US" sz="1100" dirty="0" err="1"/>
              <a:t>channelsPortalWebApp</a:t>
            </a:r>
            <a:r>
              <a:rPr lang="en-US" sz="1100" dirty="0"/>
              <a:t>/</a:t>
            </a:r>
            <a:r>
              <a:rPr lang="en-US" sz="1100" dirty="0" err="1"/>
              <a:t>downloadFile?contentID</a:t>
            </a:r>
            <a:r>
              <a:rPr lang="en-US" sz="1100" dirty="0"/>
              <a:t>=HMCE_PROD_008216</a:t>
            </a:r>
          </a:p>
        </p:txBody>
      </p:sp>
    </p:spTree>
    <p:extLst>
      <p:ext uri="{BB962C8B-B14F-4D97-AF65-F5344CB8AC3E}">
        <p14:creationId xmlns:p14="http://schemas.microsoft.com/office/powerpoint/2010/main" val="116024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SIBA’s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dirty="0" smtClean="0"/>
              <a:t>SBR should promote: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dirty="0" smtClean="0"/>
              <a:t> A sustainable brewing industry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dirty="0" smtClean="0"/>
              <a:t>Growth and opportunities for small breweries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dirty="0" smtClean="0"/>
              <a:t>Fairer competition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dirty="0" smtClean="0"/>
              <a:t>A more diverse and innovative UK brewing industry </a:t>
            </a:r>
          </a:p>
          <a:p>
            <a:pPr lvl="1"/>
            <a:endParaRPr lang="en-US" sz="3500" dirty="0" smtClean="0"/>
          </a:p>
          <a:p>
            <a:endParaRPr lang="en-US" sz="3500" dirty="0" smtClean="0"/>
          </a:p>
          <a:p>
            <a:endParaRPr lang="en-US" sz="3500" dirty="0"/>
          </a:p>
        </p:txBody>
      </p:sp>
      <p:pic>
        <p:nvPicPr>
          <p:cNvPr id="5" name="Picture 4" descr="Default SIBA Logo - Black on Cl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64" y="0"/>
            <a:ext cx="1748169" cy="17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4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SIBA objectives for SBR </a:t>
            </a:r>
            <a:br>
              <a:rPr lang="en-US" dirty="0" smtClean="0"/>
            </a:br>
            <a:r>
              <a:rPr lang="en-US" dirty="0" smtClean="0"/>
              <a:t>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SBR should:</a:t>
            </a:r>
          </a:p>
          <a:p>
            <a:pPr marL="0" indent="0">
              <a:buNone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Promote entrepreneurship and innovation in brewing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Enable small brewers to invest in growth and job creation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Broaden consumer choice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Enable small brewers to meet the demands of today’s beer drinkers in fair competition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Not constrain normal corporate market activity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Widen the geographical distribution of the brewing industry (promoting localism) supporting local economies and jobs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Exert downward pressure on the full beer duty rate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Be easy to understand and simple to operate</a:t>
            </a:r>
            <a:endParaRPr lang="en-US" dirty="0"/>
          </a:p>
        </p:txBody>
      </p:sp>
      <p:pic>
        <p:nvPicPr>
          <p:cNvPr id="4" name="Picture 3" descr="Default SIBA Logo - Black on Cl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64" y="0"/>
            <a:ext cx="1748169" cy="17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specific areas of reform SIBA is calling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GB" dirty="0"/>
              <a:t>An extension to brewers up to 200,000hl as permitted under EU law. </a:t>
            </a:r>
          </a:p>
          <a:p>
            <a:pPr lvl="0"/>
            <a:r>
              <a:rPr lang="en-GB" dirty="0"/>
              <a:t>Support for an industry-led review </a:t>
            </a:r>
            <a:r>
              <a:rPr lang="en-GB" dirty="0" smtClean="0"/>
              <a:t>every </a:t>
            </a:r>
            <a:r>
              <a:rPr lang="en-GB" dirty="0"/>
              <a:t>five years to ensure SBR continues to work well and promotes sustainability in the sector. </a:t>
            </a:r>
          </a:p>
          <a:p>
            <a:pPr lvl="0"/>
            <a:r>
              <a:rPr lang="en-GB" dirty="0"/>
              <a:t>New measures to encourage normal mergers and acquisitions activity.</a:t>
            </a:r>
          </a:p>
          <a:p>
            <a:pPr lvl="0"/>
            <a:r>
              <a:rPr lang="en-GB" dirty="0"/>
              <a:t>Removal of exports from the SBR calculation to encourage export activity subject to legal advice</a:t>
            </a:r>
            <a:r>
              <a:rPr lang="en-GB" dirty="0" smtClean="0"/>
              <a:t>..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9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Current % duty rat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478019"/>
              </p:ext>
            </p:extLst>
          </p:nvPr>
        </p:nvGraphicFramePr>
        <p:xfrm>
          <a:off x="148890" y="123290"/>
          <a:ext cx="8864108" cy="66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78" y="123290"/>
            <a:ext cx="1743971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This chart shows the three models overlaid.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HMRC current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008000"/>
                </a:solidFill>
              </a:rPr>
              <a:t>SIBA’s </a:t>
            </a:r>
            <a:r>
              <a:rPr lang="en-US" sz="1400" dirty="0" smtClean="0">
                <a:solidFill>
                  <a:srgbClr val="008000"/>
                </a:solidFill>
              </a:rPr>
              <a:t>model 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/>
              <a:t>and the </a:t>
            </a:r>
            <a:r>
              <a:rPr lang="en-US" sz="1400" dirty="0" smtClean="0">
                <a:solidFill>
                  <a:srgbClr val="FF0000"/>
                </a:solidFill>
              </a:rPr>
              <a:t>Coalition model.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The higher a point on the curve, the higher % duty paid.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The steeper the curve, the faster SBR is withdrawn as a brewer grows.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Above the blue line means a higher rate of taxation, below means a lower rate.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/>
              <a:t>Note: bottom scale is not linear.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880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Current % duty rat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062253"/>
              </p:ext>
            </p:extLst>
          </p:nvPr>
        </p:nvGraphicFramePr>
        <p:xfrm>
          <a:off x="120456" y="143686"/>
          <a:ext cx="8864108" cy="66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3800719" y="720274"/>
            <a:ext cx="9478" cy="5051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0456" y="199023"/>
            <a:ext cx="1651949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SIBA’s model </a:t>
            </a:r>
            <a:r>
              <a:rPr lang="en-US" sz="1400" dirty="0" smtClean="0"/>
              <a:t>maintains 50% relief up to 5k HL.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FF0000"/>
                </a:solidFill>
              </a:rPr>
              <a:t>Coalition model </a:t>
            </a:r>
            <a:r>
              <a:rPr lang="en-US" sz="1400" dirty="0" smtClean="0"/>
              <a:t>withdraws relief sharply for all brewers from 1k hl </a:t>
            </a:r>
            <a:r>
              <a:rPr lang="mr-IN" sz="1400" dirty="0" smtClean="0"/>
              <a:t>–</a:t>
            </a:r>
            <a:r>
              <a:rPr lang="en-US" sz="1400" dirty="0" smtClean="0"/>
              <a:t> 5k hl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And does so between 5k and up to 6k, too.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Because </a:t>
            </a:r>
            <a:r>
              <a:rPr lang="en-US" sz="1400" dirty="0" smtClean="0">
                <a:solidFill>
                  <a:srgbClr val="008000"/>
                </a:solidFill>
              </a:rPr>
              <a:t>SIBA curve is lower </a:t>
            </a:r>
            <a:r>
              <a:rPr lang="en-US" sz="1400" dirty="0" smtClean="0"/>
              <a:t>than any other curve, it means no brewery loses out.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The Coalition model </a:t>
            </a:r>
            <a:r>
              <a:rPr lang="en-US" sz="1400" dirty="0" smtClean="0"/>
              <a:t>is taking from small brewers to fund policy for larger brewers above. 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  <p:sp>
        <p:nvSpPr>
          <p:cNvPr id="35" name="Right Triangle 34"/>
          <p:cNvSpPr/>
          <p:nvPr/>
        </p:nvSpPr>
        <p:spPr>
          <a:xfrm flipH="1">
            <a:off x="2521175" y="4274255"/>
            <a:ext cx="1279543" cy="691842"/>
          </a:xfrm>
          <a:prstGeom prst="rtTriangle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4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467940" y="3475000"/>
            <a:ext cx="255909" cy="208500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866772" y="3266500"/>
            <a:ext cx="255909" cy="208500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216104" y="2974093"/>
            <a:ext cx="158499" cy="122579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591092" y="2443898"/>
            <a:ext cx="148719" cy="133927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857630" y="2077370"/>
            <a:ext cx="155362" cy="123471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322724" y="1603986"/>
            <a:ext cx="177520" cy="151601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727816" y="1401435"/>
            <a:ext cx="180737" cy="145652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094589" y="1122243"/>
            <a:ext cx="145697" cy="93902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579742" y="720274"/>
            <a:ext cx="255909" cy="208500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Isosceles Triangle 68"/>
          <p:cNvSpPr/>
          <p:nvPr/>
        </p:nvSpPr>
        <p:spPr>
          <a:xfrm rot="17750058">
            <a:off x="3408948" y="4348791"/>
            <a:ext cx="969741" cy="251981"/>
          </a:xfrm>
          <a:prstGeom prst="triangle">
            <a:avLst>
              <a:gd name="adj" fmla="val 61796"/>
            </a:avLst>
          </a:prstGeom>
          <a:solidFill>
            <a:srgbClr val="FF0000">
              <a:alpha val="43000"/>
            </a:srgbClr>
          </a:solidFill>
          <a:ln>
            <a:solidFill>
              <a:srgbClr val="FF0000">
                <a:alpha val="4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521175" y="5147236"/>
            <a:ext cx="110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HERE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6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9" grpId="0" animBg="1"/>
      <p:bldP spid="70" grpId="0"/>
      <p:bldP spid="7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838632" y="729751"/>
            <a:ext cx="0" cy="50134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479094" y="729751"/>
            <a:ext cx="0" cy="50134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 title="Current % duty rat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213348"/>
              </p:ext>
            </p:extLst>
          </p:nvPr>
        </p:nvGraphicFramePr>
        <p:xfrm>
          <a:off x="148890" y="123290"/>
          <a:ext cx="8864108" cy="66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0456" y="199023"/>
            <a:ext cx="16519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Within this section the gap between the </a:t>
            </a:r>
            <a:r>
              <a:rPr lang="en-US" sz="1400" dirty="0" smtClean="0">
                <a:solidFill>
                  <a:schemeClr val="accent1"/>
                </a:solidFill>
              </a:rPr>
              <a:t>blue</a:t>
            </a:r>
            <a:r>
              <a:rPr lang="en-US" sz="1400" dirty="0" smtClean="0"/>
              <a:t> line and the </a:t>
            </a:r>
            <a:r>
              <a:rPr lang="en-US" sz="1400" dirty="0" smtClean="0">
                <a:solidFill>
                  <a:srgbClr val="008000"/>
                </a:solidFill>
              </a:rPr>
              <a:t>green</a:t>
            </a:r>
            <a:r>
              <a:rPr lang="en-US" sz="1400" dirty="0" smtClean="0"/>
              <a:t> line represents SIBA’s proposal to smooth the curve </a:t>
            </a:r>
            <a:r>
              <a:rPr lang="mr-IN" sz="1400" dirty="0" smtClean="0"/>
              <a:t>–</a:t>
            </a:r>
            <a:r>
              <a:rPr lang="en-US" sz="1400" dirty="0" smtClean="0"/>
              <a:t> removing the </a:t>
            </a:r>
            <a:r>
              <a:rPr lang="en-US" sz="1400" dirty="0" smtClean="0"/>
              <a:t>‘cliff edge’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This change would mean brewers would be incentivized to invest and reap a profit. 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24294" y="3585881"/>
            <a:ext cx="343647" cy="26147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67941" y="3224186"/>
            <a:ext cx="410883" cy="2988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98576" y="3999752"/>
            <a:ext cx="251012" cy="20618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15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11919</TotalTime>
  <Words>1070</Words>
  <Application>Microsoft Macintosh PowerPoint</Application>
  <PresentationFormat>On-screen Show (4:3)</PresentationFormat>
  <Paragraphs>146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Small Breweries’ Relief </vt:lpstr>
      <vt:lpstr>About SIBA</vt:lpstr>
      <vt:lpstr>Why did Government introduce SBR?</vt:lpstr>
      <vt:lpstr>SIBA’s principles</vt:lpstr>
      <vt:lpstr>SIBA objectives for SBR  reform</vt:lpstr>
      <vt:lpstr>Other specific areas of reform SIBA is calling for:</vt:lpstr>
      <vt:lpstr>PowerPoint Presentation</vt:lpstr>
      <vt:lpstr>PowerPoint Presentation</vt:lpstr>
      <vt:lpstr>PowerPoint Presentation</vt:lpstr>
      <vt:lpstr>PowerPoint Presentation</vt:lpstr>
      <vt:lpstr>What does this mean in cash terms?</vt:lpstr>
      <vt:lpstr>Treasury Impact</vt:lpstr>
      <vt:lpstr>Next steps</vt:lpstr>
    </vt:vector>
  </TitlesOfParts>
  <Company>SIBA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Breweries’ Relief  Reform</dc:title>
  <dc:creator>James Calder</dc:creator>
  <cp:lastModifiedBy>James Calder</cp:lastModifiedBy>
  <cp:revision>46</cp:revision>
  <dcterms:created xsi:type="dcterms:W3CDTF">2018-05-16T09:14:15Z</dcterms:created>
  <dcterms:modified xsi:type="dcterms:W3CDTF">2018-06-25T14:28:12Z</dcterms:modified>
</cp:coreProperties>
</file>