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900" r:id="rId4"/>
    <p:sldMasterId id="2147483967" r:id="rId5"/>
    <p:sldMasterId id="2147483980" r:id="rId6"/>
  </p:sldMasterIdLst>
  <p:notesMasterIdLst>
    <p:notesMasterId r:id="rId23"/>
  </p:notesMasterIdLst>
  <p:handoutMasterIdLst>
    <p:handoutMasterId r:id="rId24"/>
  </p:handoutMasterIdLst>
  <p:sldIdLst>
    <p:sldId id="304" r:id="rId7"/>
    <p:sldId id="418" r:id="rId8"/>
    <p:sldId id="424" r:id="rId9"/>
    <p:sldId id="352" r:id="rId10"/>
    <p:sldId id="359" r:id="rId11"/>
    <p:sldId id="485" r:id="rId12"/>
    <p:sldId id="429" r:id="rId13"/>
    <p:sldId id="439" r:id="rId14"/>
    <p:sldId id="400" r:id="rId15"/>
    <p:sldId id="411" r:id="rId16"/>
    <p:sldId id="420" r:id="rId17"/>
    <p:sldId id="348" r:id="rId18"/>
    <p:sldId id="425" r:id="rId19"/>
    <p:sldId id="426" r:id="rId20"/>
    <p:sldId id="428" r:id="rId21"/>
    <p:sldId id="412" r:id="rId22"/>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1pPr>
    <a:lvl2pPr marL="4572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2pPr>
    <a:lvl3pPr marL="9144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3pPr>
    <a:lvl4pPr marL="13716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4pPr>
    <a:lvl5pPr marL="1828800" algn="l" rtl="0" eaLnBrk="0" fontAlgn="base" hangingPunct="0">
      <a:spcBef>
        <a:spcPct val="0"/>
      </a:spcBef>
      <a:spcAft>
        <a:spcPct val="0"/>
      </a:spcAft>
      <a:defRPr sz="2400" kern="1200">
        <a:solidFill>
          <a:srgbClr val="000000"/>
        </a:solidFill>
        <a:latin typeface="Arial" panose="020B0604020202020204" pitchFamily="34" charset="0"/>
        <a:ea typeface="Geneva" pitchFamily="124" charset="-128"/>
        <a:cs typeface="+mn-cs"/>
      </a:defRPr>
    </a:lvl5pPr>
    <a:lvl6pPr marL="2286000" algn="l" defTabSz="914400" rtl="0" eaLnBrk="1" latinLnBrk="0" hangingPunct="1">
      <a:defRPr sz="2400" kern="1200">
        <a:solidFill>
          <a:srgbClr val="000000"/>
        </a:solidFill>
        <a:latin typeface="Arial" panose="020B0604020202020204" pitchFamily="34" charset="0"/>
        <a:ea typeface="Geneva" pitchFamily="124" charset="-128"/>
        <a:cs typeface="+mn-cs"/>
      </a:defRPr>
    </a:lvl6pPr>
    <a:lvl7pPr marL="2743200" algn="l" defTabSz="914400" rtl="0" eaLnBrk="1" latinLnBrk="0" hangingPunct="1">
      <a:defRPr sz="2400" kern="1200">
        <a:solidFill>
          <a:srgbClr val="000000"/>
        </a:solidFill>
        <a:latin typeface="Arial" panose="020B0604020202020204" pitchFamily="34" charset="0"/>
        <a:ea typeface="Geneva" pitchFamily="124" charset="-128"/>
        <a:cs typeface="+mn-cs"/>
      </a:defRPr>
    </a:lvl7pPr>
    <a:lvl8pPr marL="3200400" algn="l" defTabSz="914400" rtl="0" eaLnBrk="1" latinLnBrk="0" hangingPunct="1">
      <a:defRPr sz="2400" kern="1200">
        <a:solidFill>
          <a:srgbClr val="000000"/>
        </a:solidFill>
        <a:latin typeface="Arial" panose="020B0604020202020204" pitchFamily="34" charset="0"/>
        <a:ea typeface="Geneva" pitchFamily="124" charset="-128"/>
        <a:cs typeface="+mn-cs"/>
      </a:defRPr>
    </a:lvl8pPr>
    <a:lvl9pPr marL="3657600" algn="l" defTabSz="914400" rtl="0" eaLnBrk="1" latinLnBrk="0" hangingPunct="1">
      <a:defRPr sz="2400" kern="1200">
        <a:solidFill>
          <a:srgbClr val="000000"/>
        </a:solidFill>
        <a:latin typeface="Arial" panose="020B0604020202020204" pitchFamily="34" charset="0"/>
        <a:ea typeface="Geneva" pitchFamily="124" charset="-128"/>
        <a:cs typeface="+mn-cs"/>
      </a:defRPr>
    </a:lvl9pPr>
  </p:defaultTextStyle>
  <p:extLst>
    <p:ext uri="{EFAFB233-063F-42B5-8137-9DF3F51BA10A}">
      <p15:sldGuideLst xmlns:p15="http://schemas.microsoft.com/office/powerpoint/2012/main">
        <p15:guide id="1" orient="horz" pos="4020">
          <p15:clr>
            <a:srgbClr val="A4A3A4"/>
          </p15:clr>
        </p15:guide>
        <p15:guide id="2" orient="horz" pos="300">
          <p15:clr>
            <a:srgbClr val="A4A3A4"/>
          </p15:clr>
        </p15:guide>
        <p15:guide id="3" pos="5465">
          <p15:clr>
            <a:srgbClr val="A4A3A4"/>
          </p15:clr>
        </p15:guide>
        <p15:guide id="4" pos="295">
          <p15:clr>
            <a:srgbClr val="A4A3A4"/>
          </p15:clr>
        </p15:guide>
        <p15:guide id="5" orient="horz" pos="1979">
          <p15:clr>
            <a:srgbClr val="A4A3A4"/>
          </p15:clr>
        </p15:guide>
        <p15:guide id="6" orient="horz" pos="2160">
          <p15:clr>
            <a:srgbClr val="A4A3A4"/>
          </p15:clr>
        </p15:guide>
        <p15:guide id="7" orient="horz" pos="102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604" autoAdjust="0"/>
  </p:normalViewPr>
  <p:slideViewPr>
    <p:cSldViewPr>
      <p:cViewPr varScale="1">
        <p:scale>
          <a:sx n="57" d="100"/>
          <a:sy n="57" d="100"/>
        </p:scale>
        <p:origin x="1368" y="37"/>
      </p:cViewPr>
      <p:guideLst>
        <p:guide orient="horz" pos="4020"/>
        <p:guide orient="horz" pos="300"/>
        <p:guide pos="5465"/>
        <p:guide pos="295"/>
        <p:guide orient="horz" pos="1979"/>
        <p:guide orient="horz" pos="2160"/>
        <p:guide orient="horz" pos="1026"/>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4" d="100"/>
          <a:sy n="74" d="100"/>
        </p:scale>
        <p:origin x="212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5603" name="Rectangle 3"/>
          <p:cNvSpPr>
            <a:spLocks noGrp="1" noChangeArrowheads="1"/>
          </p:cNvSpPr>
          <p:nvPr>
            <p:ph type="dt" sz="quarter"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2560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5605" name="Rectangle 5"/>
          <p:cNvSpPr>
            <a:spLocks noGrp="1" noChangeArrowheads="1"/>
          </p:cNvSpPr>
          <p:nvPr>
            <p:ph type="sldNum" sz="quarter" idx="3"/>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2AEA1C17-DB21-45EE-BD7F-9D4858880E20}" type="slidenum">
              <a:rPr lang="en-US"/>
              <a:pPr>
                <a:defRPr/>
              </a:pPr>
              <a:t>‹#›</a:t>
            </a:fld>
            <a:endParaRPr lang="en-US"/>
          </a:p>
        </p:txBody>
      </p:sp>
    </p:spTree>
    <p:extLst>
      <p:ext uri="{BB962C8B-B14F-4D97-AF65-F5344CB8AC3E}">
        <p14:creationId xmlns:p14="http://schemas.microsoft.com/office/powerpoint/2010/main" val="993919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Event Name Here</a:t>
            </a:r>
          </a:p>
        </p:txBody>
      </p:sp>
      <p:sp>
        <p:nvSpPr>
          <p:cNvPr id="2457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Geneva" charset="0"/>
                <a:cs typeface="Arial" charset="0"/>
              </a:defRPr>
            </a:lvl1pPr>
          </a:lstStyle>
          <a:p>
            <a:pPr>
              <a:defRPr/>
            </a:pPr>
            <a:r>
              <a:rPr lang="en-US"/>
              <a:t>12/02/2007</a:t>
            </a:r>
          </a:p>
        </p:txBody>
      </p:sp>
      <p:sp>
        <p:nvSpPr>
          <p:cNvPr id="819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79450" y="4716463"/>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Geneva" charset="0"/>
                <a:cs typeface="Arial" charset="0"/>
              </a:defRPr>
            </a:lvl1pPr>
          </a:lstStyle>
          <a:p>
            <a:pPr>
              <a:defRPr/>
            </a:pPr>
            <a:r>
              <a:rPr lang="en-US"/>
              <a:t>Project Name: HMRC v1.8</a:t>
            </a:r>
          </a:p>
        </p:txBody>
      </p:sp>
      <p:sp>
        <p:nvSpPr>
          <p:cNvPr id="24583" name="Rectangle 7"/>
          <p:cNvSpPr>
            <a:spLocks noGrp="1" noChangeArrowheads="1"/>
          </p:cNvSpPr>
          <p:nvPr>
            <p:ph type="sldNum" sz="quarter" idx="5"/>
          </p:nvPr>
        </p:nvSpPr>
        <p:spPr bwMode="auto">
          <a:xfrm>
            <a:off x="3849688"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E29DD465-50C8-4A72-B443-63F641AD8137}" type="slidenum">
              <a:rPr lang="en-US"/>
              <a:pPr>
                <a:defRPr/>
              </a:pPr>
              <a:t>‹#›</a:t>
            </a:fld>
            <a:endParaRPr lang="en-US"/>
          </a:p>
        </p:txBody>
      </p:sp>
    </p:spTree>
    <p:extLst>
      <p:ext uri="{BB962C8B-B14F-4D97-AF65-F5344CB8AC3E}">
        <p14:creationId xmlns:p14="http://schemas.microsoft.com/office/powerpoint/2010/main" val="277032244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Geneva" charset="0"/>
        <a:cs typeface="Geneva" charset="0"/>
      </a:defRPr>
    </a:lvl1pPr>
    <a:lvl2pPr marL="457200" algn="l" rtl="0" eaLnBrk="0" fontAlgn="base" hangingPunct="0">
      <a:spcBef>
        <a:spcPct val="30000"/>
      </a:spcBef>
      <a:spcAft>
        <a:spcPct val="0"/>
      </a:spcAft>
      <a:defRPr sz="1200" kern="1200">
        <a:solidFill>
          <a:schemeClr val="tx1"/>
        </a:solidFill>
        <a:latin typeface="Arial" charset="0"/>
        <a:ea typeface="Geneva"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 </a:t>
            </a:r>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2</a:t>
            </a:fld>
            <a:endParaRPr lang="en-US" dirty="0"/>
          </a:p>
        </p:txBody>
      </p:sp>
    </p:spTree>
    <p:extLst>
      <p:ext uri="{BB962C8B-B14F-4D97-AF65-F5344CB8AC3E}">
        <p14:creationId xmlns:p14="http://schemas.microsoft.com/office/powerpoint/2010/main" val="1862366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5337"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0F626B-8AB3-4E14-8E47-207FAA9EE7A8}" type="slidenum">
              <a:rPr lang="en-GB" smtClean="0"/>
              <a:t>14</a:t>
            </a:fld>
            <a:endParaRPr lang="en-GB"/>
          </a:p>
        </p:txBody>
      </p:sp>
    </p:spTree>
    <p:extLst>
      <p:ext uri="{BB962C8B-B14F-4D97-AF65-F5344CB8AC3E}">
        <p14:creationId xmlns:p14="http://schemas.microsoft.com/office/powerpoint/2010/main" val="2833040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 </a:t>
            </a:r>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15</a:t>
            </a:fld>
            <a:endParaRPr lang="en-US" dirty="0"/>
          </a:p>
        </p:txBody>
      </p:sp>
    </p:spTree>
    <p:extLst>
      <p:ext uri="{BB962C8B-B14F-4D97-AF65-F5344CB8AC3E}">
        <p14:creationId xmlns:p14="http://schemas.microsoft.com/office/powerpoint/2010/main" val="2797145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 </a:t>
            </a:r>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16</a:t>
            </a:fld>
            <a:endParaRPr lang="en-US" dirty="0"/>
          </a:p>
        </p:txBody>
      </p:sp>
    </p:spTree>
    <p:extLst>
      <p:ext uri="{BB962C8B-B14F-4D97-AF65-F5344CB8AC3E}">
        <p14:creationId xmlns:p14="http://schemas.microsoft.com/office/powerpoint/2010/main" val="3902025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 </a:t>
            </a:r>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3</a:t>
            </a:fld>
            <a:endParaRPr lang="en-US" dirty="0"/>
          </a:p>
        </p:txBody>
      </p:sp>
    </p:spTree>
    <p:extLst>
      <p:ext uri="{BB962C8B-B14F-4D97-AF65-F5344CB8AC3E}">
        <p14:creationId xmlns:p14="http://schemas.microsoft.com/office/powerpoint/2010/main" val="309894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917575" y="744538"/>
            <a:ext cx="4962525" cy="3722687"/>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047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917575" y="744538"/>
            <a:ext cx="4962525" cy="3722687"/>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1613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5F053A-EDB7-49C7-B6E3-5649856412B0}" type="slidenum">
              <a:rPr lang="en-GB" smtClean="0"/>
              <a:t>6</a:t>
            </a:fld>
            <a:endParaRPr lang="en-GB" dirty="0"/>
          </a:p>
        </p:txBody>
      </p:sp>
    </p:spTree>
    <p:extLst>
      <p:ext uri="{BB962C8B-B14F-4D97-AF65-F5344CB8AC3E}">
        <p14:creationId xmlns:p14="http://schemas.microsoft.com/office/powerpoint/2010/main" val="26400353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10</a:t>
            </a:fld>
            <a:endParaRPr lang="en-US" dirty="0"/>
          </a:p>
        </p:txBody>
      </p:sp>
    </p:spTree>
    <p:extLst>
      <p:ext uri="{BB962C8B-B14F-4D97-AF65-F5344CB8AC3E}">
        <p14:creationId xmlns:p14="http://schemas.microsoft.com/office/powerpoint/2010/main" val="1831378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a:t> </a:t>
            </a:r>
          </a:p>
        </p:txBody>
      </p:sp>
      <p:sp>
        <p:nvSpPr>
          <p:cNvPr id="4" name="Header Placeholder 3"/>
          <p:cNvSpPr>
            <a:spLocks noGrp="1"/>
          </p:cNvSpPr>
          <p:nvPr>
            <p:ph type="hdr" sz="quarter" idx="10"/>
          </p:nvPr>
        </p:nvSpPr>
        <p:spPr/>
        <p:txBody>
          <a:bodyPr/>
          <a:lstStyle/>
          <a:p>
            <a:pPr>
              <a:defRPr/>
            </a:pPr>
            <a:r>
              <a:rPr lang="en-US" dirty="0"/>
              <a:t>Event Name Here</a:t>
            </a:r>
          </a:p>
        </p:txBody>
      </p:sp>
      <p:sp>
        <p:nvSpPr>
          <p:cNvPr id="5" name="Date Placeholder 4"/>
          <p:cNvSpPr>
            <a:spLocks noGrp="1"/>
          </p:cNvSpPr>
          <p:nvPr>
            <p:ph type="dt" idx="11"/>
          </p:nvPr>
        </p:nvSpPr>
        <p:spPr/>
        <p:txBody>
          <a:bodyPr/>
          <a:lstStyle/>
          <a:p>
            <a:pPr>
              <a:defRPr/>
            </a:pPr>
            <a:r>
              <a:rPr lang="en-US" dirty="0"/>
              <a:t>12/02/2007</a:t>
            </a:r>
          </a:p>
        </p:txBody>
      </p:sp>
      <p:sp>
        <p:nvSpPr>
          <p:cNvPr id="6" name="Footer Placeholder 5"/>
          <p:cNvSpPr>
            <a:spLocks noGrp="1"/>
          </p:cNvSpPr>
          <p:nvPr>
            <p:ph type="ftr" sz="quarter" idx="12"/>
          </p:nvPr>
        </p:nvSpPr>
        <p:spPr/>
        <p:txBody>
          <a:bodyPr/>
          <a:lstStyle/>
          <a:p>
            <a:pPr>
              <a:defRPr/>
            </a:pPr>
            <a:r>
              <a:rPr lang="en-US" dirty="0"/>
              <a:t>Project Name: HMRC v1.8</a:t>
            </a:r>
          </a:p>
        </p:txBody>
      </p:sp>
      <p:sp>
        <p:nvSpPr>
          <p:cNvPr id="7" name="Slide Number Placeholder 6"/>
          <p:cNvSpPr>
            <a:spLocks noGrp="1"/>
          </p:cNvSpPr>
          <p:nvPr>
            <p:ph type="sldNum" sz="quarter" idx="13"/>
          </p:nvPr>
        </p:nvSpPr>
        <p:spPr/>
        <p:txBody>
          <a:bodyPr/>
          <a:lstStyle/>
          <a:p>
            <a:pPr>
              <a:defRPr/>
            </a:pPr>
            <a:fld id="{E29DD465-50C8-4A72-B443-63F641AD8137}" type="slidenum">
              <a:rPr lang="en-US" smtClean="0"/>
              <a:pPr>
                <a:defRPr/>
              </a:pPr>
              <a:t>11</a:t>
            </a:fld>
            <a:endParaRPr lang="en-US" dirty="0"/>
          </a:p>
        </p:txBody>
      </p:sp>
    </p:spTree>
    <p:extLst>
      <p:ext uri="{BB962C8B-B14F-4D97-AF65-F5344CB8AC3E}">
        <p14:creationId xmlns:p14="http://schemas.microsoft.com/office/powerpoint/2010/main" val="30456375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5337"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0F626B-8AB3-4E14-8E47-207FAA9EE7A8}" type="slidenum">
              <a:rPr lang="en-GB" smtClean="0"/>
              <a:t>12</a:t>
            </a:fld>
            <a:endParaRPr lang="en-GB"/>
          </a:p>
        </p:txBody>
      </p:sp>
    </p:spTree>
    <p:extLst>
      <p:ext uri="{BB962C8B-B14F-4D97-AF65-F5344CB8AC3E}">
        <p14:creationId xmlns:p14="http://schemas.microsoft.com/office/powerpoint/2010/main" val="2794398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49363" y="1279525"/>
            <a:ext cx="4605337" cy="34544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40F626B-8AB3-4E14-8E47-207FAA9EE7A8}" type="slidenum">
              <a:rPr lang="en-GB" smtClean="0"/>
              <a:t>13</a:t>
            </a:fld>
            <a:endParaRPr lang="en-GB"/>
          </a:p>
        </p:txBody>
      </p:sp>
    </p:spTree>
    <p:extLst>
      <p:ext uri="{BB962C8B-B14F-4D97-AF65-F5344CB8AC3E}">
        <p14:creationId xmlns:p14="http://schemas.microsoft.com/office/powerpoint/2010/main" val="1230252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3" y="3429000"/>
            <a:ext cx="8207375" cy="1139110"/>
          </a:xfrm>
        </p:spPr>
        <p:txBody>
          <a:bodyPr/>
          <a:lstStyle>
            <a:lvl1pPr>
              <a:defRPr sz="24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0E4F1410-FC99-4619-81AC-27B8BCD5D096}"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1094426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solidFill>
                  <a:srgbClr val="008D8E"/>
                </a:solidFill>
              </a:rPr>
              <a:pPr>
                <a:defRPr/>
              </a:pPr>
              <a:t>‹#›</a:t>
            </a:fld>
            <a:endParaRPr lang="en-US" dirty="0">
              <a:solidFill>
                <a:srgbClr val="008D8E"/>
              </a:solidFill>
            </a:endParaRPr>
          </a:p>
        </p:txBody>
      </p:sp>
      <p:sp>
        <p:nvSpPr>
          <p:cNvPr id="9" name="Footer Placeholder 8"/>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6139104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lvl1pPr marL="202500" indent="-202500">
              <a:buClr>
                <a:schemeClr val="tx2"/>
              </a:buClr>
              <a:buFont typeface="Arial" panose="020B0604020202020204" pitchFamily="34" charset="0"/>
              <a:buChar char="•"/>
              <a:defRPr>
                <a:solidFill>
                  <a:schemeClr val="tx1"/>
                </a:solidFill>
              </a:defRPr>
            </a:lvl1pPr>
            <a:lvl2pPr marL="405000" indent="-202500">
              <a:buFont typeface="Arial" panose="020B0604020202020204" pitchFamily="34" charset="0"/>
              <a:buChar char="•"/>
              <a:defRPr>
                <a:solidFill>
                  <a:schemeClr val="tx1"/>
                </a:solidFill>
              </a:defRPr>
            </a:lvl2pPr>
            <a:lvl3pPr marL="607500" indent="-202500">
              <a:lnSpc>
                <a:spcPts val="1650"/>
              </a:lnSpc>
              <a:buFont typeface="Arial" panose="020B0604020202020204" pitchFamily="34" charset="0"/>
              <a:buChar char="•"/>
              <a:defRPr sz="1350">
                <a:solidFill>
                  <a:schemeClr val="tx1"/>
                </a:solidFill>
              </a:defRPr>
            </a:lvl3pPr>
            <a:lvl4pPr marL="810000" indent="-202500">
              <a:lnSpc>
                <a:spcPts val="1650"/>
              </a:lnSpc>
              <a:buFont typeface="Arial" panose="020B0604020202020204" pitchFamily="34" charset="0"/>
              <a:buChar char="•"/>
              <a:defRPr sz="1350">
                <a:solidFill>
                  <a:schemeClr val="tx1"/>
                </a:solidFill>
              </a:defRPr>
            </a:lvl4pPr>
            <a:lvl5pPr marL="1024313" indent="-214313">
              <a:lnSpc>
                <a:spcPts val="1650"/>
              </a:lnSpc>
              <a:buClr>
                <a:schemeClr val="tx2"/>
              </a:buClr>
              <a:buFont typeface="Arial" panose="020B0604020202020204" pitchFamily="34" charset="0"/>
              <a:buChar char="•"/>
              <a:defRPr sz="13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pPr>
                <a:defRPr/>
              </a:pPr>
              <a:t>‹#›</a:t>
            </a:fld>
            <a:endParaRPr lang="en-US" dirty="0"/>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16450348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sz="18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0E4F1410-FC99-4619-81AC-27B8BCD5D096}"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1946751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sz="18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20D84BFA-D7F4-4200-ADAC-6B1A2058767E}"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5348314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9A703C34-9DC1-4D87-B0F1-3016CEA2B2C9}"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562238157"/>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FB7DE0F2-F6A0-4571-A5B1-7E7F81412C9B}"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80119198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418085859"/>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solidFill>
                  <a:srgbClr val="008D8E"/>
                </a:solidFill>
              </a:rPr>
              <a:pPr>
                <a:defRPr/>
              </a:pPr>
              <a:t>‹#›</a:t>
            </a:fld>
            <a:endParaRPr lang="en-US" dirty="0">
              <a:solidFill>
                <a:srgbClr val="008D8E"/>
              </a:solidFill>
            </a:endParaRPr>
          </a:p>
        </p:txBody>
      </p:sp>
      <p:sp>
        <p:nvSpPr>
          <p:cNvPr id="9" name="Footer Placeholder 8"/>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341063988"/>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456606" y="1622724"/>
            <a:ext cx="3959225"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4787900" y="1622724"/>
            <a:ext cx="390525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4"/>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63526617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14382417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20D84BFA-D7F4-4200-ADAC-6B1A2058767E}"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33309165"/>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4439719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lvl1pPr marL="202500" indent="-202500">
              <a:buClr>
                <a:schemeClr val="tx2"/>
              </a:buClr>
              <a:buFont typeface="Arial" panose="020B0604020202020204" pitchFamily="34" charset="0"/>
              <a:buChar char="•"/>
              <a:defRPr>
                <a:solidFill>
                  <a:schemeClr val="tx1"/>
                </a:solidFill>
              </a:defRPr>
            </a:lvl1pPr>
            <a:lvl2pPr marL="405000" indent="-202500">
              <a:buFont typeface="Arial" panose="020B0604020202020204" pitchFamily="34" charset="0"/>
              <a:buChar char="•"/>
              <a:defRPr>
                <a:solidFill>
                  <a:schemeClr val="tx1"/>
                </a:solidFill>
              </a:defRPr>
            </a:lvl2pPr>
            <a:lvl3pPr marL="607500" indent="-202500">
              <a:lnSpc>
                <a:spcPts val="1650"/>
              </a:lnSpc>
              <a:buFont typeface="Arial" panose="020B0604020202020204" pitchFamily="34" charset="0"/>
              <a:buChar char="•"/>
              <a:defRPr sz="1350">
                <a:solidFill>
                  <a:schemeClr val="tx1"/>
                </a:solidFill>
              </a:defRPr>
            </a:lvl3pPr>
            <a:lvl4pPr marL="810000" indent="-202500">
              <a:lnSpc>
                <a:spcPts val="1650"/>
              </a:lnSpc>
              <a:buFont typeface="Arial" panose="020B0604020202020204" pitchFamily="34" charset="0"/>
              <a:buChar char="•"/>
              <a:defRPr sz="1350">
                <a:solidFill>
                  <a:schemeClr val="tx1"/>
                </a:solidFill>
              </a:defRPr>
            </a:lvl4pPr>
            <a:lvl5pPr marL="1024313" indent="-214313">
              <a:lnSpc>
                <a:spcPts val="1650"/>
              </a:lnSpc>
              <a:buClr>
                <a:schemeClr val="tx2"/>
              </a:buClr>
              <a:buFont typeface="Arial" panose="020B0604020202020204" pitchFamily="34" charset="0"/>
              <a:buChar char="•"/>
              <a:defRPr sz="13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43285364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lvl1pPr marL="202500" indent="-202500">
              <a:buClr>
                <a:schemeClr val="tx2"/>
              </a:buClr>
              <a:buFont typeface="Arial" panose="020B0604020202020204" pitchFamily="34" charset="0"/>
              <a:buChar char="•"/>
              <a:defRPr>
                <a:solidFill>
                  <a:schemeClr val="tx1"/>
                </a:solidFill>
              </a:defRPr>
            </a:lvl1pPr>
            <a:lvl2pPr marL="405000" indent="-202500">
              <a:buFont typeface="Arial" panose="020B0604020202020204" pitchFamily="34" charset="0"/>
              <a:buChar char="•"/>
              <a:defRPr>
                <a:solidFill>
                  <a:schemeClr val="tx1"/>
                </a:solidFill>
              </a:defRPr>
            </a:lvl2pPr>
            <a:lvl3pPr marL="607500" indent="-202500">
              <a:lnSpc>
                <a:spcPts val="1650"/>
              </a:lnSpc>
              <a:buFont typeface="Arial" panose="020B0604020202020204" pitchFamily="34" charset="0"/>
              <a:buChar char="•"/>
              <a:defRPr sz="1350">
                <a:solidFill>
                  <a:schemeClr val="tx1"/>
                </a:solidFill>
              </a:defRPr>
            </a:lvl3pPr>
            <a:lvl4pPr marL="810000" indent="-202500">
              <a:lnSpc>
                <a:spcPts val="1650"/>
              </a:lnSpc>
              <a:buFont typeface="Arial" panose="020B0604020202020204" pitchFamily="34" charset="0"/>
              <a:buChar char="•"/>
              <a:defRPr sz="1350">
                <a:solidFill>
                  <a:schemeClr val="tx1"/>
                </a:solidFill>
              </a:defRPr>
            </a:lvl4pPr>
            <a:lvl5pPr marL="1024313" indent="-214313">
              <a:lnSpc>
                <a:spcPts val="1650"/>
              </a:lnSpc>
              <a:buClr>
                <a:schemeClr val="tx2"/>
              </a:buClr>
              <a:buFont typeface="Arial" panose="020B0604020202020204" pitchFamily="34" charset="0"/>
              <a:buChar char="•"/>
              <a:defRPr sz="13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052672684"/>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456606" y="1622724"/>
            <a:ext cx="3959225"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4787900" y="1622724"/>
            <a:ext cx="390525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solidFill>
                  <a:srgbClr val="008D8E"/>
                </a:solidFill>
              </a:rPr>
              <a:pPr>
                <a:defRPr/>
              </a:pPr>
              <a:t>‹#›</a:t>
            </a:fld>
            <a:endParaRPr lang="en-US" dirty="0">
              <a:solidFill>
                <a:srgbClr val="008D8E"/>
              </a:solidFill>
            </a:endParaRPr>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44208399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sz="18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0E4F1410-FC99-4619-81AC-27B8BCD5D096}"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290925622"/>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sz="1800">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20D84BFA-D7F4-4200-ADAC-6B1A2058767E}"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933067584"/>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9A703C34-9DC1-4D87-B0F1-3016CEA2B2C9}"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42575789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pPr>
              <a:defRPr/>
            </a:pPr>
            <a:fld id="{FB7DE0F2-F6A0-4571-A5B1-7E7F81412C9B}" type="slidenum">
              <a:rPr lang="en-US">
                <a:solidFill>
                  <a:srgbClr val="FFFFFF"/>
                </a:solidFill>
              </a:rPr>
              <a:pPr>
                <a:defRPr/>
              </a:pPr>
              <a:t>‹#›</a:t>
            </a:fld>
            <a:endParaRPr lang="en-US" dirty="0">
              <a:solidFill>
                <a:srgbClr val="FFFFFF"/>
              </a:solidFill>
            </a:endParaRPr>
          </a:p>
        </p:txBody>
      </p:sp>
      <p:sp>
        <p:nvSpPr>
          <p:cNvPr id="6" name="Footer Placeholder 5"/>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11563153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4" y="1988842"/>
            <a:ext cx="8207375" cy="1152823"/>
          </a:xfrm>
        </p:spPr>
        <p:txBody>
          <a:bodyPr anchor="b"/>
          <a:lstStyle>
            <a:lvl1pPr>
              <a:lnSpc>
                <a:spcPts val="2700"/>
              </a:lnSpc>
              <a:defRPr sz="27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4" y="3429000"/>
            <a:ext cx="8207375"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87135765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solidFill>
                  <a:srgbClr val="008D8E"/>
                </a:solidFill>
              </a:rPr>
              <a:pPr>
                <a:defRPr/>
              </a:pPr>
              <a:t>‹#›</a:t>
            </a:fld>
            <a:endParaRPr lang="en-US" dirty="0">
              <a:solidFill>
                <a:srgbClr val="008D8E"/>
              </a:solidFill>
            </a:endParaRPr>
          </a:p>
        </p:txBody>
      </p:sp>
      <p:sp>
        <p:nvSpPr>
          <p:cNvPr id="9" name="Footer Placeholder 8"/>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51631974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9A703C34-9DC1-4D87-B0F1-3016CEA2B2C9}"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30140585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456606" y="1622724"/>
            <a:ext cx="3959225"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4787900" y="1622724"/>
            <a:ext cx="390525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4"/>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226172183"/>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solidFill>
                  <a:srgbClr val="008D8E"/>
                </a:solidFill>
              </a:rPr>
              <a:pPr>
                <a:defRPr/>
              </a:pPr>
              <a:t>‹#›</a:t>
            </a:fld>
            <a:endParaRPr lang="en-US" dirty="0">
              <a:solidFill>
                <a:srgbClr val="008D8E"/>
              </a:solidFill>
            </a:endParaRPr>
          </a:p>
        </p:txBody>
      </p:sp>
      <p:sp>
        <p:nvSpPr>
          <p:cNvPr id="8" name="Footer Placeholder 7"/>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920028623"/>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solidFill>
                  <a:srgbClr val="008D8E"/>
                </a:solidFill>
              </a:rPr>
              <a:pPr>
                <a:defRPr/>
              </a:pPr>
              <a:t>‹#›</a:t>
            </a:fld>
            <a:endParaRPr lang="en-US" dirty="0">
              <a:solidFill>
                <a:srgbClr val="008D8E"/>
              </a:solidFill>
            </a:endParaRPr>
          </a:p>
        </p:txBody>
      </p:sp>
      <p:sp>
        <p:nvSpPr>
          <p:cNvPr id="7" name="Footer Placeholder 6"/>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3358508864"/>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lvl1pPr marL="202500" indent="-202500">
              <a:buClr>
                <a:schemeClr val="tx2"/>
              </a:buClr>
              <a:buFont typeface="Arial" panose="020B0604020202020204" pitchFamily="34" charset="0"/>
              <a:buChar char="•"/>
              <a:defRPr>
                <a:solidFill>
                  <a:schemeClr val="tx1"/>
                </a:solidFill>
              </a:defRPr>
            </a:lvl1pPr>
            <a:lvl2pPr marL="405000" indent="-202500">
              <a:buFont typeface="Arial" panose="020B0604020202020204" pitchFamily="34" charset="0"/>
              <a:buChar char="•"/>
              <a:defRPr>
                <a:solidFill>
                  <a:schemeClr val="tx1"/>
                </a:solidFill>
              </a:defRPr>
            </a:lvl2pPr>
            <a:lvl3pPr marL="607500" indent="-202500">
              <a:lnSpc>
                <a:spcPts val="1650"/>
              </a:lnSpc>
              <a:buFont typeface="Arial" panose="020B0604020202020204" pitchFamily="34" charset="0"/>
              <a:buChar char="•"/>
              <a:defRPr sz="1350">
                <a:solidFill>
                  <a:schemeClr val="tx1"/>
                </a:solidFill>
              </a:defRPr>
            </a:lvl3pPr>
            <a:lvl4pPr marL="810000" indent="-202500">
              <a:lnSpc>
                <a:spcPts val="1650"/>
              </a:lnSpc>
              <a:buFont typeface="Arial" panose="020B0604020202020204" pitchFamily="34" charset="0"/>
              <a:buChar char="•"/>
              <a:defRPr sz="1350">
                <a:solidFill>
                  <a:schemeClr val="tx1"/>
                </a:solidFill>
              </a:defRPr>
            </a:lvl4pPr>
            <a:lvl5pPr marL="1024313" indent="-214313">
              <a:lnSpc>
                <a:spcPts val="1650"/>
              </a:lnSpc>
              <a:buClr>
                <a:schemeClr val="tx2"/>
              </a:buClr>
              <a:buFont typeface="Arial" panose="020B0604020202020204" pitchFamily="34" charset="0"/>
              <a:buChar char="•"/>
              <a:defRPr sz="13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2593735265"/>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US"/>
              <a:t>Click to edit Master title style</a:t>
            </a:r>
            <a:endParaRPr lang="en-US" dirty="0"/>
          </a:p>
        </p:txBody>
      </p:sp>
      <p:sp>
        <p:nvSpPr>
          <p:cNvPr id="5" name="Rectangle 3"/>
          <p:cNvSpPr>
            <a:spLocks noGrp="1" noChangeArrowheads="1"/>
          </p:cNvSpPr>
          <p:nvPr>
            <p:ph idx="1"/>
          </p:nvPr>
        </p:nvSpPr>
        <p:spPr bwMode="auto">
          <a:xfrm>
            <a:off x="457697" y="1628777"/>
            <a:ext cx="8229600" cy="3946525"/>
          </a:xfrm>
          <a:prstGeom prst="rect">
            <a:avLst/>
          </a:prstGeom>
          <a:noFill/>
          <a:ln>
            <a:noFill/>
          </a:ln>
          <a:effectLst/>
          <a:extLst/>
        </p:spPr>
        <p:txBody>
          <a:bodyPr/>
          <a:lstStyle>
            <a:lvl1pPr marL="202500" indent="-202500">
              <a:buClr>
                <a:schemeClr val="tx2"/>
              </a:buClr>
              <a:buFont typeface="Arial" panose="020B0604020202020204" pitchFamily="34" charset="0"/>
              <a:buChar char="•"/>
              <a:defRPr>
                <a:solidFill>
                  <a:schemeClr val="tx1"/>
                </a:solidFill>
              </a:defRPr>
            </a:lvl1pPr>
            <a:lvl2pPr marL="405000" indent="-202500">
              <a:buFont typeface="Arial" panose="020B0604020202020204" pitchFamily="34" charset="0"/>
              <a:buChar char="•"/>
              <a:defRPr>
                <a:solidFill>
                  <a:schemeClr val="tx1"/>
                </a:solidFill>
              </a:defRPr>
            </a:lvl2pPr>
            <a:lvl3pPr marL="607500" indent="-202500">
              <a:lnSpc>
                <a:spcPts val="1650"/>
              </a:lnSpc>
              <a:buFont typeface="Arial" panose="020B0604020202020204" pitchFamily="34" charset="0"/>
              <a:buChar char="•"/>
              <a:defRPr sz="1350">
                <a:solidFill>
                  <a:schemeClr val="tx1"/>
                </a:solidFill>
              </a:defRPr>
            </a:lvl3pPr>
            <a:lvl4pPr marL="810000" indent="-202500">
              <a:lnSpc>
                <a:spcPts val="1650"/>
              </a:lnSpc>
              <a:buFont typeface="Arial" panose="020B0604020202020204" pitchFamily="34" charset="0"/>
              <a:buChar char="•"/>
              <a:defRPr sz="1350">
                <a:solidFill>
                  <a:schemeClr val="tx1"/>
                </a:solidFill>
              </a:defRPr>
            </a:lvl4pPr>
            <a:lvl5pPr marL="1024313" indent="-214313">
              <a:lnSpc>
                <a:spcPts val="1650"/>
              </a:lnSpc>
              <a:buClr>
                <a:schemeClr val="tx2"/>
              </a:buClr>
              <a:buFont typeface="Arial" panose="020B0604020202020204" pitchFamily="34" charset="0"/>
              <a:buChar char="•"/>
              <a:defRPr sz="135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33932FC1-F83D-4223-BCC6-34681F250449}" type="slidenum">
              <a:rPr lang="en-US">
                <a:solidFill>
                  <a:srgbClr val="008D8E"/>
                </a:solidFill>
              </a:rPr>
              <a:pPr>
                <a:defRPr/>
              </a:pPr>
              <a:t>‹#›</a:t>
            </a:fld>
            <a:endParaRPr lang="en-US" dirty="0">
              <a:solidFill>
                <a:srgbClr val="008D8E"/>
              </a:solidFill>
            </a:endParaRPr>
          </a:p>
        </p:txBody>
      </p:sp>
      <p:pic>
        <p:nvPicPr>
          <p:cNvPr id="7"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9"/>
          <p:cNvSpPr>
            <a:spLocks noGrp="1"/>
          </p:cNvSpPr>
          <p:nvPr>
            <p:ph type="ftr" sz="quarter" idx="11"/>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53905693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5" name="Content Placeholder 14"/>
          <p:cNvSpPr>
            <a:spLocks noGrp="1"/>
          </p:cNvSpPr>
          <p:nvPr>
            <p:ph sz="quarter" idx="11"/>
          </p:nvPr>
        </p:nvSpPr>
        <p:spPr>
          <a:xfrm>
            <a:off x="456606" y="1622724"/>
            <a:ext cx="3959225"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16"/>
          <p:cNvSpPr>
            <a:spLocks noGrp="1"/>
          </p:cNvSpPr>
          <p:nvPr>
            <p:ph sz="quarter" idx="12"/>
          </p:nvPr>
        </p:nvSpPr>
        <p:spPr>
          <a:xfrm>
            <a:off x="4787900" y="1622724"/>
            <a:ext cx="390525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B0D2D2A-67A7-43CA-916C-678582CB36A5}" type="slidenum">
              <a:rPr lang="en-US">
                <a:solidFill>
                  <a:srgbClr val="008D8E"/>
                </a:solidFill>
              </a:rPr>
              <a:pPr>
                <a:defRPr/>
              </a:pPr>
              <a:t>‹#›</a:t>
            </a:fld>
            <a:endParaRPr lang="en-US" dirty="0">
              <a:solidFill>
                <a:srgbClr val="008D8E"/>
              </a:solidFill>
            </a:endParaRPr>
          </a:p>
        </p:txBody>
      </p:sp>
      <p:pic>
        <p:nvPicPr>
          <p:cNvPr id="8" name="Picture 106" descr="57% HMRCppt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9263" y="5764213"/>
            <a:ext cx="772668" cy="633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Footer Placeholder 8"/>
          <p:cNvSpPr>
            <a:spLocks noGrp="1"/>
          </p:cNvSpPr>
          <p:nvPr>
            <p:ph type="ftr" sz="quarter" idx="14"/>
          </p:nvPr>
        </p:nvSpPr>
        <p:spPr>
          <a:xfrm>
            <a:off x="3238500" y="6223000"/>
            <a:ext cx="5048250" cy="203200"/>
          </a:xfrm>
        </p:spPr>
        <p:txBody>
          <a:bodyPr/>
          <a:lstStyle>
            <a:lvl1pPr algn="r">
              <a:defRPr sz="675">
                <a:latin typeface="Arial" panose="020B0604020202020204" pitchFamily="34" charset="0"/>
              </a:defRPr>
            </a:lvl1pPr>
          </a:lstStyle>
          <a:p>
            <a:endParaRPr lang="en-GB">
              <a:solidFill>
                <a:srgbClr val="3B3A3D"/>
              </a:solidFill>
            </a:endParaRPr>
          </a:p>
        </p:txBody>
      </p:sp>
    </p:spTree>
    <p:extLst>
      <p:ext uri="{BB962C8B-B14F-4D97-AF65-F5344CB8AC3E}">
        <p14:creationId xmlns:p14="http://schemas.microsoft.com/office/powerpoint/2010/main" val="196345067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chemeClr val="bg1"/>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3" y="3429000"/>
            <a:ext cx="8207375" cy="1139110"/>
          </a:xfrm>
        </p:spPr>
        <p:txBody>
          <a:bodyPr/>
          <a:lstStyle>
            <a:lvl1pPr>
              <a:defRPr>
                <a:solidFill>
                  <a:schemeClr val="bg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p:txBody>
          <a:bodyPr/>
          <a:lstStyle>
            <a:lvl1pPr algn="r" eaLnBrk="1" hangingPunct="1">
              <a:defRPr sz="900" smtClean="0">
                <a:solidFill>
                  <a:schemeClr val="bg1"/>
                </a:solidFill>
              </a:defRPr>
            </a:lvl1pPr>
          </a:lstStyle>
          <a:p>
            <a:pPr>
              <a:defRPr/>
            </a:pPr>
            <a:fld id="{FB7DE0F2-F6A0-4571-A5B1-7E7F81412C9B}"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8906766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468313" y="1988840"/>
            <a:ext cx="8207375" cy="1152823"/>
          </a:xfrm>
        </p:spPr>
        <p:txBody>
          <a:bodyPr anchor="b"/>
          <a:lstStyle>
            <a:lvl1pPr>
              <a:lnSpc>
                <a:spcPts val="3600"/>
              </a:lnSpc>
              <a:defRPr sz="3600">
                <a:solidFill>
                  <a:srgbClr val="008D8E"/>
                </a:solidFill>
              </a:defRPr>
            </a:lvl1pPr>
          </a:lstStyle>
          <a:p>
            <a:pPr lvl="0"/>
            <a:r>
              <a:rPr lang="en-GB" noProof="0" dirty="0"/>
              <a:t>Click to edit Master title style</a:t>
            </a:r>
            <a:endParaRPr lang="en-US" noProof="0" dirty="0"/>
          </a:p>
        </p:txBody>
      </p:sp>
      <p:sp>
        <p:nvSpPr>
          <p:cNvPr id="4100" name="Rectangle 4"/>
          <p:cNvSpPr>
            <a:spLocks noGrp="1" noChangeArrowheads="1"/>
          </p:cNvSpPr>
          <p:nvPr>
            <p:ph type="subTitle" idx="1"/>
          </p:nvPr>
        </p:nvSpPr>
        <p:spPr>
          <a:xfrm>
            <a:off x="468313" y="3429000"/>
            <a:ext cx="8207375" cy="1139110"/>
          </a:xfrm>
        </p:spPr>
        <p:txBody>
          <a:bodyPr/>
          <a:lstStyle>
            <a:lvl1pPr marL="0" indent="0">
              <a:buNone/>
              <a:defRPr>
                <a:solidFill>
                  <a:schemeClr val="tx1"/>
                </a:solidFill>
              </a:defRPr>
            </a:lvl1pPr>
          </a:lstStyle>
          <a:p>
            <a:pPr lvl="0"/>
            <a:r>
              <a:rPr lang="en-GB" noProof="0" dirty="0"/>
              <a:t>Click to edit Master subtitle style</a:t>
            </a:r>
            <a:endParaRPr lang="en-US" noProof="0" dirty="0"/>
          </a:p>
        </p:txBody>
      </p:sp>
      <p:sp>
        <p:nvSpPr>
          <p:cNvPr id="4" name="Rectangle 4"/>
          <p:cNvSpPr>
            <a:spLocks noGrp="1" noChangeArrowheads="1"/>
          </p:cNvSpPr>
          <p:nvPr>
            <p:ph type="sldNum" sz="quarter" idx="10"/>
          </p:nvPr>
        </p:nvSpPr>
        <p:spPr>
          <a:ln/>
        </p:spPr>
        <p:txBody>
          <a:bodyPr/>
          <a:lstStyle>
            <a:lvl1pPr>
              <a:defRPr/>
            </a:lvl1pPr>
          </a:lstStyle>
          <a:p>
            <a:pPr>
              <a:defRPr/>
            </a:pPr>
            <a:fld id="{66006EB2-E525-4B67-B5B1-EBBB5F8ECB1B}"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56656119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831850"/>
          </a:xfrm>
        </p:spPr>
        <p:txBody>
          <a:bodyPr/>
          <a:lstStyle/>
          <a:p>
            <a:r>
              <a:rPr lang="en-GB"/>
              <a:t>Click to edit Master title style</a:t>
            </a:r>
            <a:endParaRPr lang="en-US" dirty="0"/>
          </a:p>
        </p:txBody>
      </p:sp>
      <p:sp>
        <p:nvSpPr>
          <p:cNvPr id="5" name="Rectangle 3"/>
          <p:cNvSpPr>
            <a:spLocks noGrp="1" noChangeArrowheads="1"/>
          </p:cNvSpPr>
          <p:nvPr>
            <p:ph idx="1"/>
          </p:nvPr>
        </p:nvSpPr>
        <p:spPr bwMode="auto">
          <a:xfrm>
            <a:off x="457697" y="1628775"/>
            <a:ext cx="8229600" cy="3946525"/>
          </a:xfrm>
          <a:prstGeom prst="rect">
            <a:avLst/>
          </a:prstGeom>
          <a:noFill/>
          <a:ln>
            <a:noFill/>
          </a:ln>
          <a:effectLst/>
          <a:extLst/>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2ABCD67E-0851-4B42-9A08-9200C0B16A88}" type="slidenum">
              <a:rPr lang="en-US"/>
              <a:pPr>
                <a:defRPr/>
              </a:pPr>
              <a:t>‹#›</a:t>
            </a:fld>
            <a:endParaRPr lang="en-US" dirty="0"/>
          </a:p>
        </p:txBody>
      </p:sp>
      <p:sp>
        <p:nvSpPr>
          <p:cNvPr id="6" name="Footer Placeholder 5"/>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63585626"/>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5" name="Content Placeholder 14"/>
          <p:cNvSpPr>
            <a:spLocks noGrp="1"/>
          </p:cNvSpPr>
          <p:nvPr>
            <p:ph sz="quarter" idx="11"/>
          </p:nvPr>
        </p:nvSpPr>
        <p:spPr>
          <a:xfrm>
            <a:off x="456605" y="1622724"/>
            <a:ext cx="3959225"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16"/>
          <p:cNvSpPr>
            <a:spLocks noGrp="1"/>
          </p:cNvSpPr>
          <p:nvPr>
            <p:ph sz="quarter" idx="12"/>
          </p:nvPr>
        </p:nvSpPr>
        <p:spPr>
          <a:xfrm>
            <a:off x="4787900" y="1622724"/>
            <a:ext cx="3905250" cy="388778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4"/>
          <p:cNvSpPr>
            <a:spLocks noGrp="1" noChangeArrowheads="1"/>
          </p:cNvSpPr>
          <p:nvPr>
            <p:ph type="sldNum" sz="quarter" idx="13"/>
          </p:nvPr>
        </p:nvSpPr>
        <p:spPr>
          <a:ln/>
        </p:spPr>
        <p:txBody>
          <a:bodyPr/>
          <a:lstStyle>
            <a:lvl1pPr>
              <a:defRPr/>
            </a:lvl1pPr>
          </a:lstStyle>
          <a:p>
            <a:pPr>
              <a:defRPr/>
            </a:pPr>
            <a:fld id="{F2E35BB7-8EEE-4652-9382-90B03E24A098}" type="slidenum">
              <a:rPr lang="en-US"/>
              <a:pPr>
                <a:defRPr/>
              </a:pPr>
              <a:t>‹#›</a:t>
            </a:fld>
            <a:endParaRPr lang="en-US" dirty="0"/>
          </a:p>
        </p:txBody>
      </p:sp>
      <p:sp>
        <p:nvSpPr>
          <p:cNvPr id="4" name="Footer Placeholder 3"/>
          <p:cNvSpPr>
            <a:spLocks noGrp="1"/>
          </p:cNvSpPr>
          <p:nvPr>
            <p:ph type="ftr" sz="quarter" idx="14"/>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29999555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Rectangle 4"/>
          <p:cNvSpPr>
            <a:spLocks noGrp="1" noChangeArrowheads="1"/>
          </p:cNvSpPr>
          <p:nvPr>
            <p:ph type="sldNum" sz="quarter" idx="10"/>
          </p:nvPr>
        </p:nvSpPr>
        <p:spPr>
          <a:ln/>
        </p:spPr>
        <p:txBody>
          <a:bodyPr/>
          <a:lstStyle>
            <a:lvl1pPr>
              <a:defRPr/>
            </a:lvl1pPr>
          </a:lstStyle>
          <a:p>
            <a:pPr>
              <a:defRPr/>
            </a:pPr>
            <a:fld id="{A5C5EF24-FC46-4845-97A8-78256FC6984A}" type="slidenum">
              <a:rPr lang="en-US"/>
              <a:pPr>
                <a:defRPr/>
              </a:pPr>
              <a:t>‹#›</a:t>
            </a:fld>
            <a:endParaRPr lang="en-US" dirty="0"/>
          </a:p>
        </p:txBody>
      </p:sp>
      <p:sp>
        <p:nvSpPr>
          <p:cNvPr id="4" name="Footer Placeholder 3"/>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32809211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2576849B-7E0F-4AEC-8F5E-67013DB3818A}" type="slidenum">
              <a:rPr lang="en-US"/>
              <a:pPr>
                <a:defRPr/>
              </a:pPr>
              <a:t>‹#›</a:t>
            </a:fld>
            <a:endParaRPr lang="en-US" dirty="0"/>
          </a:p>
        </p:txBody>
      </p:sp>
      <p:sp>
        <p:nvSpPr>
          <p:cNvPr id="3" name="Footer Placeholder 2"/>
          <p:cNvSpPr>
            <a:spLocks noGrp="1"/>
          </p:cNvSpPr>
          <p:nvPr>
            <p:ph type="ftr" sz="quarter" idx="11"/>
          </p:nvPr>
        </p:nvSpPr>
        <p:spPr>
          <a:xfrm>
            <a:off x="1651000" y="6223000"/>
            <a:ext cx="6731000" cy="203200"/>
          </a:xfrm>
        </p:spPr>
        <p:txBody>
          <a:bodyPr/>
          <a:lstStyle>
            <a:lvl1pPr algn="r">
              <a:defRPr sz="900">
                <a:latin typeface="Arial" panose="020B0604020202020204" pitchFamily="34" charset="0"/>
              </a:defRPr>
            </a:lvl1pPr>
          </a:lstStyle>
          <a:p>
            <a:r>
              <a:rPr lang="en-GB"/>
              <a:t>|  Security Marking  |   Presentation Title  |</a:t>
            </a:r>
          </a:p>
        </p:txBody>
      </p:sp>
    </p:spTree>
    <p:extLst>
      <p:ext uri="{BB962C8B-B14F-4D97-AF65-F5344CB8AC3E}">
        <p14:creationId xmlns:p14="http://schemas.microsoft.com/office/powerpoint/2010/main" val="117431836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46088" y="476250"/>
            <a:ext cx="82296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446088" y="1628775"/>
            <a:ext cx="82296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8459788" y="6269038"/>
            <a:ext cx="230187" cy="138112"/>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pPr>
              <a:defRPr/>
            </a:pPr>
            <a:fld id="{388566CB-7C49-4866-A3DC-6474DCC44F35}" type="slidenum">
              <a:rPr lang="en-US"/>
              <a:pPr>
                <a:defRPr/>
              </a:pPr>
              <a:t>‹#›</a:t>
            </a:fld>
            <a:endParaRPr lang="en-US" dirty="0"/>
          </a:p>
        </p:txBody>
      </p:sp>
      <p:sp>
        <p:nvSpPr>
          <p:cNvPr id="2" name="Footer Placeholder 1"/>
          <p:cNvSpPr>
            <a:spLocks noGrp="1"/>
          </p:cNvSpPr>
          <p:nvPr>
            <p:ph type="ftr" sz="quarter" idx="3"/>
          </p:nvPr>
        </p:nvSpPr>
        <p:spPr>
          <a:xfrm>
            <a:off x="1835150" y="6269038"/>
            <a:ext cx="6553200" cy="144462"/>
          </a:xfrm>
          <a:prstGeom prst="rect">
            <a:avLst/>
          </a:prstGeom>
        </p:spPr>
        <p:txBody>
          <a:bodyPr vert="horz" lIns="0" tIns="0" rIns="0" bIns="0" rtlCol="0" anchor="ctr"/>
          <a:lstStyle>
            <a:lvl1pPr algn="r">
              <a:defRPr sz="900" dirty="0" smtClean="0">
                <a:solidFill>
                  <a:schemeClr val="tx1"/>
                </a:solidFill>
              </a:defRPr>
            </a:lvl1pPr>
          </a:lstStyle>
          <a:p>
            <a:pPr>
              <a:defRPr/>
            </a:pPr>
            <a:r>
              <a:rPr lang="en-GB"/>
              <a:t>OFFICIAL, OFFICIAL - SENSITIVE (delete as required)   |   Presentation title   |</a:t>
            </a:r>
            <a:endParaRPr lang="en-GB" b="1"/>
          </a:p>
        </p:txBody>
      </p:sp>
      <p:sp>
        <p:nvSpPr>
          <p:cNvPr id="3" name="MSIPCMContentMarking" descr="{&quot;HashCode&quot;:-1264847310,&quot;Placement&quot;:&quot;Footer&quot;,&quot;Top&quot;:519.343,&quot;Left&quot;:331.105438,&quot;SlideWidth&quot;:720,&quot;SlideHeight&quot;:540}">
            <a:extLst>
              <a:ext uri="{FF2B5EF4-FFF2-40B4-BE49-F238E27FC236}">
                <a16:creationId xmlns:a16="http://schemas.microsoft.com/office/drawing/2014/main" id="{34232031-094F-497F-8911-D86C22ABF238}"/>
              </a:ext>
            </a:extLst>
          </p:cNvPr>
          <p:cNvSpPr txBox="1"/>
          <p:nvPr userDrawn="1"/>
        </p:nvSpPr>
        <p:spPr>
          <a:xfrm>
            <a:off x="4205039" y="6595656"/>
            <a:ext cx="73392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a:solidFill>
                  <a:srgbClr val="000000"/>
                </a:solidFill>
                <a:latin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19" r:id="rId5"/>
    <p:sldLayoutId id="2147483920" r:id="rId6"/>
    <p:sldLayoutId id="2147483921" r:id="rId7"/>
    <p:sldLayoutId id="2147483922" r:id="rId8"/>
    <p:sldLayoutId id="2147483923" r:id="rId9"/>
    <p:sldLayoutId id="2147483993" r:id="rId10"/>
    <p:sldLayoutId id="2147483994" r:id="rId11"/>
  </p:sldLayoutIdLst>
  <p:transition>
    <p:fade/>
  </p:transition>
  <p:hf hdr="0" dt="0"/>
  <p:txStyles>
    <p:titleStyle>
      <a:lvl1pPr algn="l" rtl="0" eaLnBrk="0" fontAlgn="base" hangingPunct="0">
        <a:lnSpc>
          <a:spcPts val="4000"/>
        </a:lnSpc>
        <a:spcBef>
          <a:spcPct val="0"/>
        </a:spcBef>
        <a:spcAft>
          <a:spcPts val="800"/>
        </a:spcAft>
        <a:defRPr sz="3600">
          <a:solidFill>
            <a:schemeClr val="tx2"/>
          </a:solidFill>
          <a:latin typeface="+mj-lt"/>
          <a:ea typeface="+mj-ea"/>
          <a:cs typeface="Geneva" charset="0"/>
        </a:defRPr>
      </a:lvl1pPr>
      <a:lvl2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2pPr>
      <a:lvl3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3pPr>
      <a:lvl4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4pPr>
      <a:lvl5pPr algn="l" rtl="0" eaLnBrk="0" fontAlgn="base" hangingPunct="0">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0" fontAlgn="base" hangingPunct="0">
        <a:lnSpc>
          <a:spcPts val="2200"/>
        </a:lnSpc>
        <a:spcBef>
          <a:spcPct val="0"/>
        </a:spcBef>
        <a:spcAft>
          <a:spcPts val="800"/>
        </a:spcAft>
        <a:buClr>
          <a:schemeClr val="tx2"/>
        </a:buClr>
        <a:buChar char="•"/>
        <a:defRPr sz="2000">
          <a:solidFill>
            <a:schemeClr val="tx1"/>
          </a:solidFill>
          <a:latin typeface="+mn-lt"/>
          <a:ea typeface="Geneva" charset="0"/>
          <a:cs typeface="+mn-cs"/>
        </a:defRPr>
      </a:lvl2pPr>
      <a:lvl3pPr marL="810000" indent="-270000" algn="l" rtl="0" eaLnBrk="0" fontAlgn="base" hangingPunct="0">
        <a:lnSpc>
          <a:spcPts val="2200"/>
        </a:lnSpc>
        <a:spcBef>
          <a:spcPct val="0"/>
        </a:spcBef>
        <a:spcAft>
          <a:spcPts val="800"/>
        </a:spcAft>
        <a:buClr>
          <a:schemeClr val="tx2"/>
        </a:buClr>
        <a:buChar char="•"/>
        <a:defRPr sz="1800">
          <a:solidFill>
            <a:schemeClr val="tx1"/>
          </a:solidFill>
          <a:latin typeface="+mn-lt"/>
          <a:ea typeface="Arial" charset="0"/>
          <a:cs typeface="+mn-cs"/>
        </a:defRPr>
      </a:lvl3pPr>
      <a:lvl4pPr marL="1080000" indent="-270000" algn="l" rtl="0" eaLnBrk="0" fontAlgn="base" hangingPunct="0">
        <a:lnSpc>
          <a:spcPts val="2200"/>
        </a:lnSpc>
        <a:spcBef>
          <a:spcPct val="0"/>
        </a:spcBef>
        <a:spcAft>
          <a:spcPts val="800"/>
        </a:spcAft>
        <a:buClr>
          <a:schemeClr val="tx2"/>
        </a:buClr>
        <a:buChar char="•"/>
        <a:defRPr sz="1600">
          <a:solidFill>
            <a:schemeClr val="tx1"/>
          </a:solidFill>
          <a:latin typeface="+mn-lt"/>
          <a:ea typeface="Arial" charset="0"/>
          <a:cs typeface="+mn-cs"/>
        </a:defRPr>
      </a:lvl4pPr>
      <a:lvl5pPr marL="1350000" indent="-270000" algn="l" rtl="0" eaLnBrk="0" fontAlgn="base" hangingPunct="0">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46088" y="476250"/>
            <a:ext cx="82296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446088" y="1628777"/>
            <a:ext cx="82296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8459789" y="6269038"/>
            <a:ext cx="230187" cy="103875"/>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675">
                <a:solidFill>
                  <a:schemeClr val="tx2"/>
                </a:solidFill>
              </a:defRPr>
            </a:lvl1pPr>
          </a:lstStyle>
          <a:p>
            <a:pPr>
              <a:defRPr/>
            </a:pPr>
            <a:fld id="{388566CB-7C49-4866-A3DC-6474DCC44F35}"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1835150" y="6269038"/>
            <a:ext cx="6553200" cy="144462"/>
          </a:xfrm>
          <a:prstGeom prst="rect">
            <a:avLst/>
          </a:prstGeom>
        </p:spPr>
        <p:txBody>
          <a:bodyPr vert="horz" lIns="0" tIns="0" rIns="0" bIns="0" rtlCol="0" anchor="ctr"/>
          <a:lstStyle>
            <a:lvl1pPr algn="r">
              <a:defRPr sz="675" dirty="0" smtClean="0">
                <a:solidFill>
                  <a:schemeClr val="tx1"/>
                </a:solidFill>
              </a:defRPr>
            </a:lvl1pPr>
          </a:lstStyle>
          <a:p>
            <a:pPr>
              <a:defRPr/>
            </a:pPr>
            <a:endParaRPr lang="en-GB" b="1">
              <a:solidFill>
                <a:srgbClr val="3B3A3D"/>
              </a:solidFill>
            </a:endParaRPr>
          </a:p>
        </p:txBody>
      </p:sp>
      <p:sp>
        <p:nvSpPr>
          <p:cNvPr id="3" name="MSIPCMContentMarking" descr="{&quot;HashCode&quot;:-1264847310,&quot;Placement&quot;:&quot;Footer&quot;,&quot;Top&quot;:519.343,&quot;Left&quot;:331.105438,&quot;SlideWidth&quot;:720,&quot;SlideHeight&quot;:540}">
            <a:extLst>
              <a:ext uri="{FF2B5EF4-FFF2-40B4-BE49-F238E27FC236}">
                <a16:creationId xmlns:a16="http://schemas.microsoft.com/office/drawing/2014/main" id="{EB111B43-C9AF-423C-8494-BB477274182C}"/>
              </a:ext>
            </a:extLst>
          </p:cNvPr>
          <p:cNvSpPr txBox="1"/>
          <p:nvPr userDrawn="1"/>
        </p:nvSpPr>
        <p:spPr>
          <a:xfrm>
            <a:off x="4205039" y="6595656"/>
            <a:ext cx="73392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3209513761"/>
      </p:ext>
    </p:extLst>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 id="2147483979" r:id="rId12"/>
  </p:sldLayoutIdLst>
  <p:transition>
    <p:fade/>
  </p:transition>
  <p:hf hdr="0" ftr="0" dt="0"/>
  <p:txStyles>
    <p:titleStyle>
      <a:lvl1pPr algn="l" rtl="0" eaLnBrk="0" fontAlgn="base" hangingPunct="0">
        <a:lnSpc>
          <a:spcPts val="3000"/>
        </a:lnSpc>
        <a:spcBef>
          <a:spcPct val="0"/>
        </a:spcBef>
        <a:spcAft>
          <a:spcPct val="0"/>
        </a:spcAft>
        <a:defRPr sz="2700">
          <a:solidFill>
            <a:schemeClr val="tx2"/>
          </a:solidFill>
          <a:latin typeface="+mj-lt"/>
          <a:ea typeface="+mj-ea"/>
          <a:cs typeface="Geneva" charset="0"/>
        </a:defRPr>
      </a:lvl1pPr>
      <a:lvl2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2pPr>
      <a:lvl3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3pPr>
      <a:lvl4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4pPr>
      <a:lvl5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5pPr>
      <a:lvl6pPr marL="3429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6pPr>
      <a:lvl7pPr marL="6858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7pPr>
      <a:lvl8pPr marL="10287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8pPr>
      <a:lvl9pPr marL="13716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9pPr>
    </p:titleStyle>
    <p:bodyStyle>
      <a:lvl1pPr marL="202500" indent="-202500" algn="l" rtl="0" eaLnBrk="0" fontAlgn="base" hangingPunct="0">
        <a:lnSpc>
          <a:spcPts val="1650"/>
        </a:lnSpc>
        <a:spcBef>
          <a:spcPct val="0"/>
        </a:spcBef>
        <a:spcAft>
          <a:spcPts val="600"/>
        </a:spcAft>
        <a:buClr>
          <a:schemeClr val="tx2"/>
        </a:buClr>
        <a:buFont typeface="Arial" panose="020B0604020202020204" pitchFamily="34" charset="0"/>
        <a:buChar char="•"/>
        <a:defRPr sz="1800">
          <a:solidFill>
            <a:schemeClr val="tx1"/>
          </a:solidFill>
          <a:latin typeface="+mn-lt"/>
          <a:ea typeface="+mn-ea"/>
          <a:cs typeface="Geneva" charset="0"/>
        </a:defRPr>
      </a:lvl1pPr>
      <a:lvl2pPr marL="4050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Geneva" charset="0"/>
          <a:cs typeface="+mn-cs"/>
        </a:defRPr>
      </a:lvl2pPr>
      <a:lvl3pPr marL="6075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Arial" charset="0"/>
          <a:cs typeface="+mn-cs"/>
        </a:defRPr>
      </a:lvl3pPr>
      <a:lvl4pPr marL="8100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Arial" charset="0"/>
          <a:cs typeface="+mn-cs"/>
        </a:defRPr>
      </a:lvl4pPr>
      <a:lvl5pPr marL="1012500" indent="-202500" algn="l" rtl="0" eaLnBrk="0" fontAlgn="base" hangingPunct="0">
        <a:lnSpc>
          <a:spcPts val="1650"/>
        </a:lnSpc>
        <a:spcBef>
          <a:spcPct val="0"/>
        </a:spcBef>
        <a:spcAft>
          <a:spcPts val="600"/>
        </a:spcAft>
        <a:buClr>
          <a:schemeClr val="tx2"/>
        </a:buClr>
        <a:buFont typeface="Arial" panose="020B0604020202020204" pitchFamily="34" charset="0"/>
        <a:buChar char="•"/>
        <a:defRPr sz="1800">
          <a:solidFill>
            <a:schemeClr val="tx1"/>
          </a:solidFill>
          <a:latin typeface="+mn-lt"/>
          <a:ea typeface="Arial" charset="0"/>
          <a:cs typeface="+mn-cs"/>
        </a:defRPr>
      </a:lvl5pPr>
      <a:lvl6pPr marL="14192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6pPr>
      <a:lvl7pPr marL="17621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7pPr>
      <a:lvl8pPr marL="21050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8pPr>
      <a:lvl9pPr marL="24479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46088" y="476250"/>
            <a:ext cx="82296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Main heading on two line</a:t>
            </a:r>
            <a:br>
              <a:rPr lang="en-GB" dirty="0"/>
            </a:br>
            <a:r>
              <a:rPr lang="en-GB" dirty="0"/>
              <a:t>Click to edit Master title style</a:t>
            </a:r>
            <a:endParaRPr lang="en-US" dirty="0"/>
          </a:p>
        </p:txBody>
      </p:sp>
      <p:sp>
        <p:nvSpPr>
          <p:cNvPr id="2051" name="Rectangle 3"/>
          <p:cNvSpPr>
            <a:spLocks noGrp="1" noChangeArrowheads="1"/>
          </p:cNvSpPr>
          <p:nvPr>
            <p:ph type="body" idx="1"/>
          </p:nvPr>
        </p:nvSpPr>
        <p:spPr bwMode="auto">
          <a:xfrm>
            <a:off x="446088" y="1628777"/>
            <a:ext cx="82296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076" name="Rectangle 4"/>
          <p:cNvSpPr>
            <a:spLocks noGrp="1" noChangeArrowheads="1"/>
          </p:cNvSpPr>
          <p:nvPr>
            <p:ph type="sldNum" sz="quarter" idx="4"/>
          </p:nvPr>
        </p:nvSpPr>
        <p:spPr bwMode="auto">
          <a:xfrm>
            <a:off x="8459789" y="6269038"/>
            <a:ext cx="230187" cy="103875"/>
          </a:xfrm>
          <a:prstGeom prst="rect">
            <a:avLst/>
          </a:prstGeom>
          <a:noFill/>
          <a:ln w="9525">
            <a:noFill/>
            <a:miter lim="800000"/>
            <a:headEnd/>
            <a:tailEnd/>
          </a:ln>
          <a:effectLst/>
          <a:extLst/>
        </p:spPr>
        <p:txBody>
          <a:bodyPr vert="horz" wrap="square" lIns="0" tIns="0" rIns="0" bIns="0" numCol="1" anchor="t" anchorCtr="0" compatLnSpc="1">
            <a:prstTxWarp prst="textNoShape">
              <a:avLst/>
            </a:prstTxWarp>
            <a:spAutoFit/>
          </a:bodyPr>
          <a:lstStyle>
            <a:lvl1pPr algn="r" eaLnBrk="1" hangingPunct="1">
              <a:defRPr sz="675">
                <a:solidFill>
                  <a:schemeClr val="tx2"/>
                </a:solidFill>
              </a:defRPr>
            </a:lvl1pPr>
          </a:lstStyle>
          <a:p>
            <a:pPr>
              <a:defRPr/>
            </a:pPr>
            <a:fld id="{388566CB-7C49-4866-A3DC-6474DCC44F35}" type="slidenum">
              <a:rPr lang="en-US">
                <a:solidFill>
                  <a:srgbClr val="008D8E"/>
                </a:solidFill>
              </a:rPr>
              <a:pPr>
                <a:defRPr/>
              </a:pPr>
              <a:t>‹#›</a:t>
            </a:fld>
            <a:endParaRPr lang="en-US" dirty="0">
              <a:solidFill>
                <a:srgbClr val="008D8E"/>
              </a:solidFill>
            </a:endParaRPr>
          </a:p>
        </p:txBody>
      </p:sp>
      <p:sp>
        <p:nvSpPr>
          <p:cNvPr id="2" name="Footer Placeholder 1"/>
          <p:cNvSpPr>
            <a:spLocks noGrp="1"/>
          </p:cNvSpPr>
          <p:nvPr>
            <p:ph type="ftr" sz="quarter" idx="3"/>
          </p:nvPr>
        </p:nvSpPr>
        <p:spPr>
          <a:xfrm>
            <a:off x="1835150" y="6269038"/>
            <a:ext cx="6553200" cy="144462"/>
          </a:xfrm>
          <a:prstGeom prst="rect">
            <a:avLst/>
          </a:prstGeom>
        </p:spPr>
        <p:txBody>
          <a:bodyPr vert="horz" lIns="0" tIns="0" rIns="0" bIns="0" rtlCol="0" anchor="ctr"/>
          <a:lstStyle>
            <a:lvl1pPr algn="r">
              <a:defRPr sz="675" dirty="0" smtClean="0">
                <a:solidFill>
                  <a:schemeClr val="tx1"/>
                </a:solidFill>
              </a:defRPr>
            </a:lvl1pPr>
          </a:lstStyle>
          <a:p>
            <a:pPr>
              <a:defRPr/>
            </a:pPr>
            <a:endParaRPr lang="en-GB" b="1">
              <a:solidFill>
                <a:srgbClr val="3B3A3D"/>
              </a:solidFill>
            </a:endParaRPr>
          </a:p>
        </p:txBody>
      </p:sp>
      <p:sp>
        <p:nvSpPr>
          <p:cNvPr id="3" name="MSIPCMContentMarking" descr="{&quot;HashCode&quot;:-1264847310,&quot;Placement&quot;:&quot;Footer&quot;,&quot;Top&quot;:519.343,&quot;Left&quot;:331.105438,&quot;SlideWidth&quot;:720,&quot;SlideHeight&quot;:540}">
            <a:extLst>
              <a:ext uri="{FF2B5EF4-FFF2-40B4-BE49-F238E27FC236}">
                <a16:creationId xmlns:a16="http://schemas.microsoft.com/office/drawing/2014/main" id="{33508A60-6EA7-4F44-9583-C05CF5AE9673}"/>
              </a:ext>
            </a:extLst>
          </p:cNvPr>
          <p:cNvSpPr txBox="1"/>
          <p:nvPr userDrawn="1"/>
        </p:nvSpPr>
        <p:spPr>
          <a:xfrm>
            <a:off x="4205039" y="6595656"/>
            <a:ext cx="733923" cy="262344"/>
          </a:xfrm>
          <a:prstGeom prst="rect">
            <a:avLst/>
          </a:prstGeom>
          <a:noFill/>
        </p:spPr>
        <p:txBody>
          <a:bodyPr vert="horz" wrap="square" lIns="0" tIns="0" rIns="0" bIns="0" rtlCol="0" anchor="ctr" anchorCtr="1">
            <a:spAutoFit/>
          </a:bodyPr>
          <a:lstStyle/>
          <a:p>
            <a:pPr algn="ctr">
              <a:spcBef>
                <a:spcPct val="0"/>
              </a:spcBef>
              <a:spcAft>
                <a:spcPct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419090629"/>
      </p:ext>
    </p:extLst>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 id="2147483992" r:id="rId12"/>
  </p:sldLayoutIdLst>
  <p:transition>
    <p:fade/>
  </p:transition>
  <p:hf hdr="0" ftr="0" dt="0"/>
  <p:txStyles>
    <p:titleStyle>
      <a:lvl1pPr algn="l" rtl="0" eaLnBrk="0" fontAlgn="base" hangingPunct="0">
        <a:lnSpc>
          <a:spcPts val="3000"/>
        </a:lnSpc>
        <a:spcBef>
          <a:spcPct val="0"/>
        </a:spcBef>
        <a:spcAft>
          <a:spcPct val="0"/>
        </a:spcAft>
        <a:defRPr sz="2700">
          <a:solidFill>
            <a:schemeClr val="tx2"/>
          </a:solidFill>
          <a:latin typeface="+mj-lt"/>
          <a:ea typeface="+mj-ea"/>
          <a:cs typeface="Geneva" charset="0"/>
        </a:defRPr>
      </a:lvl1pPr>
      <a:lvl2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2pPr>
      <a:lvl3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3pPr>
      <a:lvl4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4pPr>
      <a:lvl5pPr algn="l" rtl="0" eaLnBrk="0" fontAlgn="base" hangingPunct="0">
        <a:lnSpc>
          <a:spcPts val="2400"/>
        </a:lnSpc>
        <a:spcBef>
          <a:spcPct val="0"/>
        </a:spcBef>
        <a:spcAft>
          <a:spcPct val="0"/>
        </a:spcAft>
        <a:defRPr sz="1950">
          <a:solidFill>
            <a:schemeClr val="tx2"/>
          </a:solidFill>
          <a:latin typeface="Arial" charset="0"/>
          <a:ea typeface="Geneva" charset="0"/>
          <a:cs typeface="Geneva" charset="0"/>
        </a:defRPr>
      </a:lvl5pPr>
      <a:lvl6pPr marL="3429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6pPr>
      <a:lvl7pPr marL="6858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7pPr>
      <a:lvl8pPr marL="10287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8pPr>
      <a:lvl9pPr marL="13716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9pPr>
    </p:titleStyle>
    <p:bodyStyle>
      <a:lvl1pPr marL="202500" indent="-202500" algn="l" rtl="0" eaLnBrk="0" fontAlgn="base" hangingPunct="0">
        <a:lnSpc>
          <a:spcPts val="1650"/>
        </a:lnSpc>
        <a:spcBef>
          <a:spcPct val="0"/>
        </a:spcBef>
        <a:spcAft>
          <a:spcPts val="600"/>
        </a:spcAft>
        <a:buClr>
          <a:schemeClr val="tx2"/>
        </a:buClr>
        <a:buFont typeface="Arial" panose="020B0604020202020204" pitchFamily="34" charset="0"/>
        <a:buChar char="•"/>
        <a:defRPr sz="1800">
          <a:solidFill>
            <a:schemeClr val="tx1"/>
          </a:solidFill>
          <a:latin typeface="+mn-lt"/>
          <a:ea typeface="+mn-ea"/>
          <a:cs typeface="Geneva" charset="0"/>
        </a:defRPr>
      </a:lvl1pPr>
      <a:lvl2pPr marL="4050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Geneva" charset="0"/>
          <a:cs typeface="+mn-cs"/>
        </a:defRPr>
      </a:lvl2pPr>
      <a:lvl3pPr marL="6075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Arial" charset="0"/>
          <a:cs typeface="+mn-cs"/>
        </a:defRPr>
      </a:lvl3pPr>
      <a:lvl4pPr marL="810000" indent="-202500" algn="l" rtl="0" eaLnBrk="0" fontAlgn="base" hangingPunct="0">
        <a:lnSpc>
          <a:spcPts val="1650"/>
        </a:lnSpc>
        <a:spcBef>
          <a:spcPct val="0"/>
        </a:spcBef>
        <a:spcAft>
          <a:spcPts val="600"/>
        </a:spcAft>
        <a:buClr>
          <a:schemeClr val="tx2"/>
        </a:buClr>
        <a:buChar char="•"/>
        <a:defRPr sz="1800">
          <a:solidFill>
            <a:schemeClr val="tx1"/>
          </a:solidFill>
          <a:latin typeface="+mn-lt"/>
          <a:ea typeface="Arial" charset="0"/>
          <a:cs typeface="+mn-cs"/>
        </a:defRPr>
      </a:lvl4pPr>
      <a:lvl5pPr marL="1012500" indent="-202500" algn="l" rtl="0" eaLnBrk="0" fontAlgn="base" hangingPunct="0">
        <a:lnSpc>
          <a:spcPts val="1650"/>
        </a:lnSpc>
        <a:spcBef>
          <a:spcPct val="0"/>
        </a:spcBef>
        <a:spcAft>
          <a:spcPts val="600"/>
        </a:spcAft>
        <a:buClr>
          <a:schemeClr val="tx2"/>
        </a:buClr>
        <a:buFont typeface="Arial" panose="020B0604020202020204" pitchFamily="34" charset="0"/>
        <a:buChar char="•"/>
        <a:defRPr sz="1800">
          <a:solidFill>
            <a:schemeClr val="tx1"/>
          </a:solidFill>
          <a:latin typeface="+mn-lt"/>
          <a:ea typeface="Arial" charset="0"/>
          <a:cs typeface="+mn-cs"/>
        </a:defRPr>
      </a:lvl5pPr>
      <a:lvl6pPr marL="14192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6pPr>
      <a:lvl7pPr marL="17621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7pPr>
      <a:lvl8pPr marL="21050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8pPr>
      <a:lvl9pPr marL="24479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gov.uk/government/publications/excise-movements-application-to-be-a-registered-consignor-ex72" TargetMode="External"/><Relationship Id="rId3" Type="http://schemas.openxmlformats.org/officeDocument/2006/relationships/hyperlink" Target="http://www.gov.uk/guidance/importing-excise-goods-to-the-uk-from-the-eu-from-1-january-2021" TargetMode="External"/><Relationship Id="rId7" Type="http://schemas.openxmlformats.org/officeDocument/2006/relationships/hyperlink" Target="https://eur03.safelinks.protection.outlook.com/?url=http%3A%2F%2Fwww.gov.uk%2Fhmrc%2Fcustoms-on-your-behalf&amp;data=02%7C01%7Cwendy.longworth%40hmrc.gov.uk%7C354a144f5a2b432139df08d86abc04d1%7Cac52f73cfd1a4a9a8e7a4a248f3139e1%7C0%7C0%7C637376703046915020&amp;sdata=lhg3tIueCJaPRdS2PsL5w2JQO4lm%2BEyald30HeoDOt4%3D&amp;reserved=0"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hyperlink" Target="https://www.gov.uk/government/publications/the-border-operating-model" TargetMode="External"/><Relationship Id="rId5" Type="http://schemas.openxmlformats.org/officeDocument/2006/relationships/hyperlink" Target="https://www.gov.uk/government/publications/moving-excise-goods-as-freight-under-the-northern-ireland-protocol-from-1-january-2021" TargetMode="External"/><Relationship Id="rId4" Type="http://schemas.openxmlformats.org/officeDocument/2006/relationships/hyperlink" Target="http://www.gov.uk/guidance/exporting-excise-goods-to-the-eu-from-1-january-2021" TargetMode="External"/><Relationship Id="rId9" Type="http://schemas.openxmlformats.org/officeDocument/2006/relationships/hyperlink" Target="https://eur03.safelinks.protection.outlook.com/?url=http%3A%2F%2Fwww.gov.uk%2Fimport-customs-declaration&amp;data=02%7C01%7Cwendy.longworth%40hmrc.gov.uk%7C354a144f5a2b432139df08d86abc04d1%7Cac52f73cfd1a4a9a8e7a4a248f3139e1%7C0%7C0%7C637376703046915020&amp;sdata=5WANDsTVLyvWVAtNXwfdIomtOQvAiXoG8v8r740RQWk%3D&amp;reserved=0"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hyperlink" Target="https://www.gov.uk/government/publications/moving-excise-goods-as-freight-under-the-northern-ireland-protocol-from-1-january-2021"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8.png"/><Relationship Id="rId7"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3.svg"/><Relationship Id="rId4" Type="http://schemas.openxmlformats.org/officeDocument/2006/relationships/image" Target="../media/image9.svg"/><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36912"/>
            <a:ext cx="8207375" cy="1152823"/>
          </a:xfrm>
        </p:spPr>
        <p:txBody>
          <a:bodyPr>
            <a:normAutofit fontScale="90000"/>
          </a:bodyPr>
          <a:lstStyle/>
          <a:p>
            <a:br>
              <a:rPr lang="en-GB" dirty="0"/>
            </a:br>
            <a:r>
              <a:rPr lang="en-GB" dirty="0"/>
              <a:t>Excise EU Exit</a:t>
            </a:r>
            <a:br>
              <a:rPr lang="en-GB" dirty="0"/>
            </a:br>
            <a:r>
              <a:rPr lang="en-GB" dirty="0"/>
              <a:t>Excise readiness event</a:t>
            </a:r>
            <a:br>
              <a:rPr lang="en-GB" dirty="0"/>
            </a:br>
            <a:br>
              <a:rPr lang="en-GB" dirty="0"/>
            </a:br>
            <a:endParaRPr lang="en-GB" dirty="0"/>
          </a:p>
        </p:txBody>
      </p:sp>
      <p:sp>
        <p:nvSpPr>
          <p:cNvPr id="4" name="Slide Number Placeholder 3"/>
          <p:cNvSpPr>
            <a:spLocks noGrp="1"/>
          </p:cNvSpPr>
          <p:nvPr>
            <p:ph type="sldNum" sz="quarter" idx="10"/>
          </p:nvPr>
        </p:nvSpPr>
        <p:spPr/>
        <p:txBody>
          <a:bodyPr/>
          <a:lstStyle/>
          <a:p>
            <a:pPr>
              <a:defRPr/>
            </a:pPr>
            <a:fld id="{ED850FD3-804A-4B32-AE8C-41006A2A84F1}" type="slidenum">
              <a:rPr lang="en-US" smtClean="0"/>
              <a:pPr>
                <a:defRPr/>
              </a:pPr>
              <a:t>1</a:t>
            </a:fld>
            <a:endParaRPr lang="en-US" dirty="0"/>
          </a:p>
        </p:txBody>
      </p:sp>
    </p:spTree>
    <p:extLst>
      <p:ext uri="{BB962C8B-B14F-4D97-AF65-F5344CB8AC3E}">
        <p14:creationId xmlns:p14="http://schemas.microsoft.com/office/powerpoint/2010/main" val="100831992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D8E"/>
                </a:solidFill>
                <a:latin typeface="Arial" panose="020B0604020202020204" pitchFamily="34" charset="0"/>
                <a:cs typeface="Arial" panose="020B0604020202020204" pitchFamily="34" charset="0"/>
              </a:rPr>
              <a:t>External Readiness – what do you need to do?</a:t>
            </a:r>
            <a:endParaRPr lang="en-GB" b="1" dirty="0"/>
          </a:p>
        </p:txBody>
      </p:sp>
      <p:sp>
        <p:nvSpPr>
          <p:cNvPr id="3" name="Text Placeholder 2"/>
          <p:cNvSpPr>
            <a:spLocks noGrp="1"/>
          </p:cNvSpPr>
          <p:nvPr>
            <p:ph idx="1"/>
          </p:nvPr>
        </p:nvSpPr>
        <p:spPr>
          <a:xfrm>
            <a:off x="345536" y="1556792"/>
            <a:ext cx="8101013" cy="5040560"/>
          </a:xfrm>
          <a:prstGeom prst="rect">
            <a:avLst/>
          </a:prstGeom>
        </p:spPr>
        <p:txBody>
          <a:bodyPr/>
          <a:lstStyle/>
          <a:p>
            <a:pPr marL="285750" lvl="1" indent="-285750">
              <a:lnSpc>
                <a:spcPct val="100000"/>
              </a:lnSpc>
              <a:spcAft>
                <a:spcPts val="0"/>
              </a:spcAft>
              <a:buClrTx/>
            </a:pPr>
            <a:endParaRPr lang="en-GB" sz="1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1400"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10</a:t>
            </a:fld>
            <a:endParaRPr lang="en-US" dirty="0"/>
          </a:p>
        </p:txBody>
      </p:sp>
      <p:sp>
        <p:nvSpPr>
          <p:cNvPr id="4" name="Rectangle 3">
            <a:extLst>
              <a:ext uri="{FF2B5EF4-FFF2-40B4-BE49-F238E27FC236}">
                <a16:creationId xmlns:a16="http://schemas.microsoft.com/office/drawing/2014/main" id="{48C0911D-29FE-4E09-A344-76FC72506113}"/>
              </a:ext>
            </a:extLst>
          </p:cNvPr>
          <p:cNvSpPr/>
          <p:nvPr/>
        </p:nvSpPr>
        <p:spPr>
          <a:xfrm>
            <a:off x="611560" y="1628800"/>
            <a:ext cx="7834989" cy="5047536"/>
          </a:xfrm>
          <a:prstGeom prst="rect">
            <a:avLst/>
          </a:prstGeom>
        </p:spPr>
        <p:txBody>
          <a:bodyPr wrap="square">
            <a:spAutoFit/>
          </a:bodyPr>
          <a:lstStyle/>
          <a:p>
            <a:r>
              <a:rPr lang="en-GB" sz="1400" dirty="0">
                <a:solidFill>
                  <a:schemeClr val="tx1"/>
                </a:solidFill>
              </a:rPr>
              <a:t>Familiarise yourself with the Excise GB and NI guides. </a:t>
            </a:r>
          </a:p>
          <a:p>
            <a:r>
              <a:rPr lang="en-GB" sz="1400" dirty="0">
                <a:solidFill>
                  <a:srgbClr val="0070C0"/>
                </a:solidFill>
                <a:hlinkClick r:id="rId3">
                  <a:extLst>
                    <a:ext uri="{A12FA001-AC4F-418D-AE19-62706E023703}">
                      <ahyp:hlinkClr xmlns:ahyp="http://schemas.microsoft.com/office/drawing/2018/hyperlinkcolor" val="tx"/>
                    </a:ext>
                  </a:extLst>
                </a:hlinkClick>
              </a:rPr>
              <a:t>www.gov.uk/guidance/importing-excise-goods-to-the-uk-from-the-eu-from-1-january-2021</a:t>
            </a:r>
            <a:endParaRPr lang="en-GB" sz="1400" dirty="0">
              <a:solidFill>
                <a:srgbClr val="0070C0"/>
              </a:solidFill>
            </a:endParaRPr>
          </a:p>
          <a:p>
            <a:r>
              <a:rPr lang="en-GB" sz="1400" dirty="0">
                <a:solidFill>
                  <a:srgbClr val="0070C0"/>
                </a:solidFill>
                <a:hlinkClick r:id="rId4">
                  <a:extLst>
                    <a:ext uri="{A12FA001-AC4F-418D-AE19-62706E023703}">
                      <ahyp:hlinkClr xmlns:ahyp="http://schemas.microsoft.com/office/drawing/2018/hyperlinkcolor" val="tx"/>
                    </a:ext>
                  </a:extLst>
                </a:hlinkClick>
              </a:rPr>
              <a:t>www.gov.uk/guidance/exporting-excise-goods-to-the-eu-from-1-january-2021</a:t>
            </a:r>
            <a:endParaRPr lang="en-GB" sz="1400" dirty="0">
              <a:solidFill>
                <a:srgbClr val="0070C0"/>
              </a:solidFill>
            </a:endParaRPr>
          </a:p>
          <a:p>
            <a:r>
              <a:rPr lang="en-GB" sz="1400" dirty="0">
                <a:solidFill>
                  <a:srgbClr val="0070C0"/>
                </a:solidFill>
                <a:hlinkClick r:id="rId5">
                  <a:extLst>
                    <a:ext uri="{A12FA001-AC4F-418D-AE19-62706E023703}">
                      <ahyp:hlinkClr xmlns:ahyp="http://schemas.microsoft.com/office/drawing/2018/hyperlinkcolor" val="tx"/>
                    </a:ext>
                  </a:extLst>
                </a:hlinkClick>
              </a:rPr>
              <a:t>www.gov.uk/government/publications/moving-excise-goods-as-freight-under-the-northern-ireland-protocol-from-1-january-2021</a:t>
            </a:r>
            <a:endParaRPr lang="en-GB" sz="1400" dirty="0">
              <a:solidFill>
                <a:srgbClr val="0070C0"/>
              </a:solidFill>
            </a:endParaRPr>
          </a:p>
          <a:p>
            <a:endParaRPr lang="en-GB" sz="1400" dirty="0">
              <a:solidFill>
                <a:schemeClr val="tx1"/>
              </a:solidFill>
            </a:endParaRPr>
          </a:p>
          <a:p>
            <a:r>
              <a:rPr lang="en-GB" sz="1400" dirty="0">
                <a:solidFill>
                  <a:schemeClr val="tx1"/>
                </a:solidFill>
              </a:rPr>
              <a:t>Familiarise yourself with Border processes</a:t>
            </a:r>
          </a:p>
          <a:p>
            <a:r>
              <a:rPr lang="en-GB" sz="1400" dirty="0">
                <a:solidFill>
                  <a:srgbClr val="0070C0"/>
                </a:solidFill>
                <a:hlinkClick r:id="rId6">
                  <a:extLst>
                    <a:ext uri="{A12FA001-AC4F-418D-AE19-62706E023703}">
                      <ahyp:hlinkClr xmlns:ahyp="http://schemas.microsoft.com/office/drawing/2018/hyperlinkcolor" val="tx"/>
                    </a:ext>
                  </a:extLst>
                </a:hlinkClick>
              </a:rPr>
              <a:t>https://www.gov.uk/government/publications/the-border-operating-model</a:t>
            </a:r>
            <a:endParaRPr lang="en-GB" sz="1400" dirty="0">
              <a:solidFill>
                <a:srgbClr val="0070C0"/>
              </a:solidFill>
            </a:endParaRPr>
          </a:p>
          <a:p>
            <a:endParaRPr lang="en-GB" sz="1400" dirty="0">
              <a:solidFill>
                <a:schemeClr val="tx1"/>
              </a:solidFill>
            </a:endParaRPr>
          </a:p>
          <a:p>
            <a:r>
              <a:rPr lang="en-GB" sz="1400" dirty="0"/>
              <a:t>Find someone to do your import and export declarations, and then work with them to ensure that you are ready to trade with the EU from 1 January 2021. For more information, go to </a:t>
            </a:r>
            <a:r>
              <a:rPr lang="en-GB" sz="1400" dirty="0">
                <a:solidFill>
                  <a:srgbClr val="0070C0"/>
                </a:solidFill>
                <a:hlinkClick r:id="rId7">
                  <a:extLst>
                    <a:ext uri="{A12FA001-AC4F-418D-AE19-62706E023703}">
                      <ahyp:hlinkClr xmlns:ahyp="http://schemas.microsoft.com/office/drawing/2018/hyperlinkcolor" val="tx"/>
                    </a:ext>
                  </a:extLst>
                </a:hlinkClick>
              </a:rPr>
              <a:t>www.gov.uk/hmrc/customs-on-your-behalf</a:t>
            </a:r>
            <a:r>
              <a:rPr lang="en-GB" sz="1400" dirty="0">
                <a:solidFill>
                  <a:srgbClr val="0070C0"/>
                </a:solidFill>
              </a:rPr>
              <a:t> </a:t>
            </a:r>
          </a:p>
          <a:p>
            <a:r>
              <a:rPr lang="en-GB" sz="1400" dirty="0"/>
              <a:t> </a:t>
            </a:r>
          </a:p>
          <a:p>
            <a:r>
              <a:rPr lang="en-GB" sz="1400" dirty="0"/>
              <a:t>Appoint a registered consignor to move excise duty suspended goods within Great Britain or </a:t>
            </a:r>
            <a:r>
              <a:rPr lang="en-GB" sz="1400" dirty="0">
                <a:solidFill>
                  <a:srgbClr val="0070C0"/>
                </a:solidFill>
                <a:hlinkClick r:id="rId8">
                  <a:extLst>
                    <a:ext uri="{A12FA001-AC4F-418D-AE19-62706E023703}">
                      <ahyp:hlinkClr xmlns:ahyp="http://schemas.microsoft.com/office/drawing/2018/hyperlinkcolor" val="tx"/>
                    </a:ext>
                  </a:extLst>
                </a:hlinkClick>
              </a:rPr>
              <a:t>apply to be a registered consignor</a:t>
            </a:r>
            <a:endParaRPr lang="en-GB" sz="1400" dirty="0">
              <a:solidFill>
                <a:srgbClr val="0070C0"/>
              </a:solidFill>
            </a:endParaRPr>
          </a:p>
          <a:p>
            <a:r>
              <a:rPr lang="en-GB" sz="1400" u="sng" dirty="0"/>
              <a:t> </a:t>
            </a:r>
            <a:endParaRPr lang="en-GB" sz="1400" dirty="0"/>
          </a:p>
          <a:p>
            <a:r>
              <a:rPr lang="en-GB" sz="1400" dirty="0"/>
              <a:t>If you decide to do declarations yourself, please visit </a:t>
            </a:r>
            <a:r>
              <a:rPr lang="en-GB" sz="1400" dirty="0">
                <a:solidFill>
                  <a:srgbClr val="0070C0"/>
                </a:solidFill>
                <a:hlinkClick r:id="rId9">
                  <a:extLst>
                    <a:ext uri="{A12FA001-AC4F-418D-AE19-62706E023703}">
                      <ahyp:hlinkClr xmlns:ahyp="http://schemas.microsoft.com/office/drawing/2018/hyperlinkcolor" val="tx"/>
                    </a:ext>
                  </a:extLst>
                </a:hlinkClick>
              </a:rPr>
              <a:t>www.gov.uk/import-customs-declaration</a:t>
            </a:r>
            <a:r>
              <a:rPr lang="en-GB" sz="1400" dirty="0">
                <a:solidFill>
                  <a:srgbClr val="0070C0"/>
                </a:solidFill>
              </a:rPr>
              <a:t>  </a:t>
            </a:r>
          </a:p>
          <a:p>
            <a:r>
              <a:rPr lang="en-GB" sz="1400" dirty="0">
                <a:solidFill>
                  <a:srgbClr val="C00000"/>
                </a:solidFill>
              </a:rPr>
              <a:t> </a:t>
            </a:r>
          </a:p>
          <a:p>
            <a:r>
              <a:rPr lang="en-GB" sz="1400" dirty="0"/>
              <a:t>To find out what IT changes are required to businesses commercial systems you should contact and discuss these with relevant Software Developers who will be able to help you. </a:t>
            </a:r>
          </a:p>
          <a:p>
            <a:endParaRPr lang="en-GB" sz="1400" dirty="0"/>
          </a:p>
          <a:p>
            <a:r>
              <a:rPr lang="en-GB" sz="1400" dirty="0">
                <a:solidFill>
                  <a:schemeClr val="tx1">
                    <a:lumMod val="50000"/>
                  </a:schemeClr>
                </a:solidFill>
              </a:rPr>
              <a:t>We will provide a summary document of changes to Public Notices/Detailed Guides – we will need you to let us know which draft guidance you’d like to review.</a:t>
            </a:r>
            <a:endParaRPr lang="en-GB" b="1" dirty="0">
              <a:solidFill>
                <a:srgbClr val="FF0000"/>
              </a:solidFill>
            </a:endParaRPr>
          </a:p>
        </p:txBody>
      </p:sp>
    </p:spTree>
    <p:extLst>
      <p:ext uri="{BB962C8B-B14F-4D97-AF65-F5344CB8AC3E}">
        <p14:creationId xmlns:p14="http://schemas.microsoft.com/office/powerpoint/2010/main" val="2810410738"/>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6912"/>
            <a:ext cx="8229600" cy="831850"/>
          </a:xfrm>
        </p:spPr>
        <p:txBody>
          <a:bodyPr>
            <a:normAutofit/>
          </a:bodyPr>
          <a:lstStyle/>
          <a:p>
            <a:pPr algn="ctr"/>
            <a:r>
              <a:rPr lang="en-GB" sz="6000" b="1" dirty="0">
                <a:solidFill>
                  <a:srgbClr val="008D8E"/>
                </a:solidFill>
                <a:latin typeface="Arial" panose="020B0604020202020204" pitchFamily="34" charset="0"/>
                <a:cs typeface="Arial" panose="020B0604020202020204" pitchFamily="34" charset="0"/>
              </a:rPr>
              <a:t>Northern Ireland</a:t>
            </a:r>
            <a:endParaRPr lang="en-GB" sz="6000" b="1"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11</a:t>
            </a:fld>
            <a:endParaRPr lang="en-US" dirty="0"/>
          </a:p>
        </p:txBody>
      </p:sp>
    </p:spTree>
    <p:extLst>
      <p:ext uri="{BB962C8B-B14F-4D97-AF65-F5344CB8AC3E}">
        <p14:creationId xmlns:p14="http://schemas.microsoft.com/office/powerpoint/2010/main" val="3819507145"/>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96EE7E-D238-4402-924D-18D1F2B0D155}"/>
              </a:ext>
            </a:extLst>
          </p:cNvPr>
          <p:cNvSpPr/>
          <p:nvPr/>
        </p:nvSpPr>
        <p:spPr>
          <a:xfrm>
            <a:off x="1703389" y="1505017"/>
            <a:ext cx="439736" cy="516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755B2915-541D-4102-B1DC-29EFEB8F341B}" type="slidenum">
              <a:rPr lang="en-GB" smtClean="0"/>
              <a:pPr>
                <a:defRPr/>
              </a:pPr>
              <a:t>12</a:t>
            </a:fld>
            <a:endParaRPr lang="en-US" dirty="0"/>
          </a:p>
        </p:txBody>
      </p:sp>
      <p:pic>
        <p:nvPicPr>
          <p:cNvPr id="7" name="Picture 6"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619" y="941475"/>
            <a:ext cx="648230" cy="401720"/>
          </a:xfrm>
          <a:prstGeom prst="rect">
            <a:avLst/>
          </a:prstGeom>
        </p:spPr>
      </p:pic>
      <p:sp>
        <p:nvSpPr>
          <p:cNvPr id="37" name="TextBox 36">
            <a:extLst>
              <a:ext uri="{FF2B5EF4-FFF2-40B4-BE49-F238E27FC236}">
                <a16:creationId xmlns:a16="http://schemas.microsoft.com/office/drawing/2014/main" id="{AECC2976-EAB3-4903-B9B8-0B87B7A35C78}"/>
              </a:ext>
            </a:extLst>
          </p:cNvPr>
          <p:cNvSpPr txBox="1"/>
          <p:nvPr/>
        </p:nvSpPr>
        <p:spPr>
          <a:xfrm>
            <a:off x="378619" y="941475"/>
            <a:ext cx="8386763" cy="646331"/>
          </a:xfrm>
          <a:prstGeom prst="rect">
            <a:avLst/>
          </a:prstGeom>
          <a:noFill/>
          <a:ln w="28575">
            <a:noFill/>
          </a:ln>
        </p:spPr>
        <p:txBody>
          <a:bodyPr wrap="square" rtlCol="0">
            <a:spAutoFit/>
          </a:bodyPr>
          <a:lstStyle/>
          <a:p>
            <a:pPr algn="ctr"/>
            <a:r>
              <a:rPr lang="en-GB" sz="3600" b="1" dirty="0">
                <a:solidFill>
                  <a:srgbClr val="008080"/>
                </a:solidFill>
                <a:latin typeface="Segoe UI" panose="020B0502040204020203" pitchFamily="34" charset="0"/>
                <a:cs typeface="Segoe UI" panose="020B0502040204020203" pitchFamily="34" charset="0"/>
              </a:rPr>
              <a:t>NORTHERN IRELAND PROTOCOL</a:t>
            </a:r>
            <a:endParaRPr lang="en-GB" sz="3600" dirty="0">
              <a:solidFill>
                <a:srgbClr val="008080"/>
              </a:solidFill>
              <a:latin typeface="Segoe UI" panose="020B0502040204020203" pitchFamily="34" charset="0"/>
              <a:cs typeface="Segoe UI" panose="020B0502040204020203" pitchFamily="34" charset="0"/>
            </a:endParaRPr>
          </a:p>
        </p:txBody>
      </p:sp>
      <p:sp>
        <p:nvSpPr>
          <p:cNvPr id="90" name="TextBox 89">
            <a:extLst>
              <a:ext uri="{FF2B5EF4-FFF2-40B4-BE49-F238E27FC236}">
                <a16:creationId xmlns:a16="http://schemas.microsoft.com/office/drawing/2014/main" id="{E65295F7-5EA5-4B4C-87B8-14FD31CA7920}"/>
              </a:ext>
            </a:extLst>
          </p:cNvPr>
          <p:cNvSpPr txBox="1"/>
          <p:nvPr/>
        </p:nvSpPr>
        <p:spPr>
          <a:xfrm>
            <a:off x="378619" y="1465307"/>
            <a:ext cx="8386763" cy="461665"/>
          </a:xfrm>
          <a:prstGeom prst="rect">
            <a:avLst/>
          </a:prstGeom>
          <a:noFill/>
          <a:ln w="28575">
            <a:noFill/>
          </a:ln>
        </p:spPr>
        <p:txBody>
          <a:bodyPr wrap="square" rtlCol="0">
            <a:spAutoFit/>
          </a:bodyPr>
          <a:lstStyle/>
          <a:p>
            <a:pPr algn="ctr"/>
            <a:r>
              <a:rPr lang="en-GB" sz="2100" b="1" dirty="0">
                <a:solidFill>
                  <a:srgbClr val="008080"/>
                </a:solidFill>
                <a:latin typeface="Segoe UI" panose="020B0502040204020203" pitchFamily="34" charset="0"/>
                <a:cs typeface="Segoe UI" panose="020B0502040204020203" pitchFamily="34" charset="0"/>
              </a:rPr>
              <a:t>VAT &amp; Excise</a:t>
            </a:r>
          </a:p>
          <a:p>
            <a:endParaRPr lang="en-GB" sz="300" dirty="0">
              <a:cs typeface="Segoe UI" panose="020B0502040204020203" pitchFamily="34" charset="0"/>
            </a:endParaRPr>
          </a:p>
        </p:txBody>
      </p:sp>
      <p:sp>
        <p:nvSpPr>
          <p:cNvPr id="15" name="Footer Placeholder 4">
            <a:extLst>
              <a:ext uri="{FF2B5EF4-FFF2-40B4-BE49-F238E27FC236}">
                <a16:creationId xmlns:a16="http://schemas.microsoft.com/office/drawing/2014/main" id="{1A2E2ED8-B4CA-4E2B-8875-FA95C244BF9C}"/>
              </a:ext>
            </a:extLst>
          </p:cNvPr>
          <p:cNvSpPr txBox="1">
            <a:spLocks/>
          </p:cNvSpPr>
          <p:nvPr/>
        </p:nvSpPr>
        <p:spPr>
          <a:xfrm>
            <a:off x="7613197" y="960931"/>
            <a:ext cx="1163411" cy="379651"/>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825" b="1" dirty="0">
                <a:latin typeface="Segoe UI" panose="020B0502040204020203" pitchFamily="34" charset="0"/>
                <a:cs typeface="Segoe UI" panose="020B0502040204020203" pitchFamily="34" charset="0"/>
              </a:rPr>
              <a:t>OFFICIAL-SENSITIVE</a:t>
            </a:r>
          </a:p>
        </p:txBody>
      </p:sp>
      <p:sp>
        <p:nvSpPr>
          <p:cNvPr id="16" name="TextBox 15">
            <a:extLst>
              <a:ext uri="{FF2B5EF4-FFF2-40B4-BE49-F238E27FC236}">
                <a16:creationId xmlns:a16="http://schemas.microsoft.com/office/drawing/2014/main" id="{5E92ADB1-13D8-4554-8C27-C23CF2D03CF1}"/>
              </a:ext>
            </a:extLst>
          </p:cNvPr>
          <p:cNvSpPr txBox="1"/>
          <p:nvPr/>
        </p:nvSpPr>
        <p:spPr>
          <a:xfrm>
            <a:off x="470761" y="1903888"/>
            <a:ext cx="8279600" cy="2908489"/>
          </a:xfrm>
          <a:prstGeom prst="rect">
            <a:avLst/>
          </a:prstGeom>
          <a:noFill/>
          <a:ln w="28575">
            <a:noFill/>
          </a:ln>
        </p:spPr>
        <p:txBody>
          <a:bodyPr wrap="square" rtlCol="0">
            <a:spAutoFit/>
          </a:bodyPr>
          <a:lstStyle/>
          <a:p>
            <a:r>
              <a:rPr lang="en-GB" sz="1800" b="1" dirty="0">
                <a:solidFill>
                  <a:srgbClr val="008080"/>
                </a:solidFill>
                <a:cs typeface="Segoe UI" panose="020B0502040204020203" pitchFamily="34" charset="0"/>
              </a:rPr>
              <a:t>Article 8</a:t>
            </a:r>
          </a:p>
          <a:p>
            <a:r>
              <a:rPr lang="en-GB" sz="1800" i="1" dirty="0">
                <a:cs typeface="Segoe UI" panose="020B0502040204020203" pitchFamily="34" charset="0"/>
              </a:rPr>
              <a:t>‘The provisions of Union law in Annex 3 concerning goods shall apply to and in the United Kingdom in respect of Northern Ireland’</a:t>
            </a:r>
          </a:p>
          <a:p>
            <a:pPr marL="257175" indent="-257175">
              <a:buFont typeface="Arial" panose="020B0604020202020204" pitchFamily="34" charset="0"/>
              <a:buChar char="•"/>
            </a:pPr>
            <a:r>
              <a:rPr lang="en-GB" sz="1800" dirty="0">
                <a:cs typeface="Segoe UI" panose="020B0502040204020203" pitchFamily="34" charset="0"/>
              </a:rPr>
              <a:t>UK is responsible for the application and implementation of Annex 3 provisions</a:t>
            </a:r>
          </a:p>
          <a:p>
            <a:pPr marL="257175" indent="-257175">
              <a:buFont typeface="Arial" panose="020B0604020202020204" pitchFamily="34" charset="0"/>
              <a:buChar char="•"/>
            </a:pPr>
            <a:r>
              <a:rPr lang="en-GB" sz="1800" dirty="0">
                <a:cs typeface="Segoe UI" panose="020B0502040204020203" pitchFamily="34" charset="0"/>
              </a:rPr>
              <a:t>Revenues from NI transactions are the UK’s, not the EU’s</a:t>
            </a:r>
          </a:p>
          <a:p>
            <a:pPr marL="257175" indent="-257175">
              <a:buFont typeface="Arial" panose="020B0604020202020204" pitchFamily="34" charset="0"/>
              <a:buChar char="•"/>
            </a:pPr>
            <a:r>
              <a:rPr lang="en-GB" sz="1800" dirty="0">
                <a:cs typeface="Segoe UI" panose="020B0502040204020203" pitchFamily="34" charset="0"/>
              </a:rPr>
              <a:t>The Joint Committee will regularly discuss the implementation and adopt measures for its proper application as necessary and they may review the application of article 8 taking into account NI’s integral place in the UK internal market. </a:t>
            </a:r>
          </a:p>
          <a:p>
            <a:endParaRPr lang="en-GB" sz="300" dirty="0">
              <a:cs typeface="Segoe UI" panose="020B0502040204020203" pitchFamily="34" charset="0"/>
            </a:endParaRPr>
          </a:p>
        </p:txBody>
      </p:sp>
      <p:sp>
        <p:nvSpPr>
          <p:cNvPr id="17" name="TextBox 16">
            <a:extLst>
              <a:ext uri="{FF2B5EF4-FFF2-40B4-BE49-F238E27FC236}">
                <a16:creationId xmlns:a16="http://schemas.microsoft.com/office/drawing/2014/main" id="{92F0937A-414B-4A67-A327-DAB0CC9285FB}"/>
              </a:ext>
            </a:extLst>
          </p:cNvPr>
          <p:cNvSpPr txBox="1"/>
          <p:nvPr/>
        </p:nvSpPr>
        <p:spPr>
          <a:xfrm>
            <a:off x="462459" y="4812377"/>
            <a:ext cx="8345757" cy="1200329"/>
          </a:xfrm>
          <a:prstGeom prst="rect">
            <a:avLst/>
          </a:prstGeom>
          <a:noFill/>
          <a:ln w="28575">
            <a:noFill/>
          </a:ln>
        </p:spPr>
        <p:txBody>
          <a:bodyPr wrap="square" rtlCol="0">
            <a:spAutoFit/>
          </a:bodyPr>
          <a:lstStyle/>
          <a:p>
            <a:r>
              <a:rPr lang="en-GB" sz="1800" b="1" dirty="0">
                <a:solidFill>
                  <a:srgbClr val="008080"/>
                </a:solidFill>
                <a:cs typeface="Segoe UI" panose="020B0502040204020203" pitchFamily="34" charset="0"/>
              </a:rPr>
              <a:t>Annex 3</a:t>
            </a:r>
            <a:r>
              <a:rPr lang="en-GB" sz="1800" dirty="0">
                <a:cs typeface="Segoe UI" panose="020B0502040204020203" pitchFamily="34" charset="0"/>
              </a:rPr>
              <a:t>				</a:t>
            </a:r>
          </a:p>
          <a:p>
            <a:r>
              <a:rPr lang="en-GB" sz="1800" dirty="0">
                <a:cs typeface="Segoe UI" panose="020B0502040204020203" pitchFamily="34" charset="0"/>
              </a:rPr>
              <a:t>Annex 3 includes EU VAT and excise legislation such as the horizontal directive, administrative co-operation and other excise directives that make up the ‘acquis’	   </a:t>
            </a:r>
            <a:r>
              <a:rPr lang="en-GB" sz="300" dirty="0">
                <a:cs typeface="Segoe UI" panose="020B0502040204020203" pitchFamily="34" charset="0"/>
              </a:rPr>
              <a:t>			</a:t>
            </a:r>
          </a:p>
        </p:txBody>
      </p:sp>
    </p:spTree>
    <p:extLst>
      <p:ext uri="{BB962C8B-B14F-4D97-AF65-F5344CB8AC3E}">
        <p14:creationId xmlns:p14="http://schemas.microsoft.com/office/powerpoint/2010/main" val="31481409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96EE7E-D238-4402-924D-18D1F2B0D155}"/>
              </a:ext>
            </a:extLst>
          </p:cNvPr>
          <p:cNvSpPr/>
          <p:nvPr/>
        </p:nvSpPr>
        <p:spPr>
          <a:xfrm>
            <a:off x="1703389" y="1505017"/>
            <a:ext cx="439736" cy="516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755B2915-541D-4102-B1DC-29EFEB8F341B}" type="slidenum">
              <a:rPr lang="en-GB" smtClean="0"/>
              <a:pPr>
                <a:defRPr/>
              </a:pPr>
              <a:t>13</a:t>
            </a:fld>
            <a:endParaRPr lang="en-US" dirty="0"/>
          </a:p>
        </p:txBody>
      </p:sp>
      <p:pic>
        <p:nvPicPr>
          <p:cNvPr id="7" name="Picture 6"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619" y="941475"/>
            <a:ext cx="648230" cy="401720"/>
          </a:xfrm>
          <a:prstGeom prst="rect">
            <a:avLst/>
          </a:prstGeom>
        </p:spPr>
      </p:pic>
      <p:sp>
        <p:nvSpPr>
          <p:cNvPr id="37" name="TextBox 36">
            <a:extLst>
              <a:ext uri="{FF2B5EF4-FFF2-40B4-BE49-F238E27FC236}">
                <a16:creationId xmlns:a16="http://schemas.microsoft.com/office/drawing/2014/main" id="{AECC2976-EAB3-4903-B9B8-0B87B7A35C78}"/>
              </a:ext>
            </a:extLst>
          </p:cNvPr>
          <p:cNvSpPr txBox="1"/>
          <p:nvPr/>
        </p:nvSpPr>
        <p:spPr>
          <a:xfrm>
            <a:off x="317946" y="258345"/>
            <a:ext cx="8386763" cy="646331"/>
          </a:xfrm>
          <a:prstGeom prst="rect">
            <a:avLst/>
          </a:prstGeom>
          <a:noFill/>
          <a:ln w="28575">
            <a:noFill/>
          </a:ln>
        </p:spPr>
        <p:txBody>
          <a:bodyPr wrap="square" rtlCol="0">
            <a:spAutoFit/>
          </a:bodyPr>
          <a:lstStyle/>
          <a:p>
            <a:pPr algn="ctr"/>
            <a:r>
              <a:rPr lang="en-GB" sz="3600" b="1" dirty="0">
                <a:solidFill>
                  <a:srgbClr val="008080"/>
                </a:solidFill>
                <a:latin typeface="Segoe UI" panose="020B0502040204020203" pitchFamily="34" charset="0"/>
                <a:cs typeface="Segoe UI" panose="020B0502040204020203" pitchFamily="34" charset="0"/>
              </a:rPr>
              <a:t>NORTHERN IRELAND PROTOCOL</a:t>
            </a:r>
            <a:endParaRPr lang="en-GB" sz="3600" dirty="0">
              <a:solidFill>
                <a:srgbClr val="008080"/>
              </a:solidFill>
              <a:latin typeface="Segoe UI" panose="020B0502040204020203" pitchFamily="34" charset="0"/>
              <a:cs typeface="Segoe UI" panose="020B0502040204020203" pitchFamily="34" charset="0"/>
            </a:endParaRPr>
          </a:p>
        </p:txBody>
      </p:sp>
      <p:sp>
        <p:nvSpPr>
          <p:cNvPr id="90" name="TextBox 89">
            <a:extLst>
              <a:ext uri="{FF2B5EF4-FFF2-40B4-BE49-F238E27FC236}">
                <a16:creationId xmlns:a16="http://schemas.microsoft.com/office/drawing/2014/main" id="{E65295F7-5EA5-4B4C-87B8-14FD31CA7920}"/>
              </a:ext>
            </a:extLst>
          </p:cNvPr>
          <p:cNvSpPr txBox="1"/>
          <p:nvPr/>
        </p:nvSpPr>
        <p:spPr>
          <a:xfrm>
            <a:off x="389845" y="915715"/>
            <a:ext cx="8386763" cy="461665"/>
          </a:xfrm>
          <a:prstGeom prst="rect">
            <a:avLst/>
          </a:prstGeom>
          <a:noFill/>
          <a:ln w="28575">
            <a:noFill/>
          </a:ln>
        </p:spPr>
        <p:txBody>
          <a:bodyPr wrap="square" rtlCol="0">
            <a:spAutoFit/>
          </a:bodyPr>
          <a:lstStyle/>
          <a:p>
            <a:pPr algn="ctr"/>
            <a:r>
              <a:rPr lang="en-GB" sz="2100" b="1" dirty="0">
                <a:solidFill>
                  <a:srgbClr val="008080"/>
                </a:solidFill>
                <a:latin typeface="Segoe UI" panose="020B0502040204020203" pitchFamily="34" charset="0"/>
                <a:cs typeface="Segoe UI" panose="020B0502040204020203" pitchFamily="34" charset="0"/>
              </a:rPr>
              <a:t>Article 8 – a high level view</a:t>
            </a:r>
          </a:p>
          <a:p>
            <a:endParaRPr lang="en-GB" sz="300" dirty="0">
              <a:cs typeface="Segoe UI" panose="020B0502040204020203" pitchFamily="34" charset="0"/>
            </a:endParaRPr>
          </a:p>
        </p:txBody>
      </p:sp>
      <p:sp>
        <p:nvSpPr>
          <p:cNvPr id="15" name="Footer Placeholder 4">
            <a:extLst>
              <a:ext uri="{FF2B5EF4-FFF2-40B4-BE49-F238E27FC236}">
                <a16:creationId xmlns:a16="http://schemas.microsoft.com/office/drawing/2014/main" id="{1A2E2ED8-B4CA-4E2B-8875-FA95C244BF9C}"/>
              </a:ext>
            </a:extLst>
          </p:cNvPr>
          <p:cNvSpPr txBox="1">
            <a:spLocks/>
          </p:cNvSpPr>
          <p:nvPr/>
        </p:nvSpPr>
        <p:spPr>
          <a:xfrm>
            <a:off x="7613197" y="960931"/>
            <a:ext cx="1163411" cy="379651"/>
          </a:xfrm>
          <a:prstGeom prst="rect">
            <a:avLst/>
          </a:prstGeom>
        </p:spPr>
        <p:txBody>
          <a:bodyPr vert="horz" lIns="68580" tIns="34290" rIns="68580" bIns="3429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825" b="1" dirty="0">
                <a:latin typeface="Segoe UI" panose="020B0502040204020203" pitchFamily="34" charset="0"/>
                <a:cs typeface="Segoe UI" panose="020B0502040204020203" pitchFamily="34" charset="0"/>
              </a:rPr>
              <a:t>OFFICIAL-SENSITIVE</a:t>
            </a:r>
          </a:p>
        </p:txBody>
      </p:sp>
      <p:sp>
        <p:nvSpPr>
          <p:cNvPr id="16" name="TextBox 15">
            <a:extLst>
              <a:ext uri="{FF2B5EF4-FFF2-40B4-BE49-F238E27FC236}">
                <a16:creationId xmlns:a16="http://schemas.microsoft.com/office/drawing/2014/main" id="{5E92ADB1-13D8-4554-8C27-C23CF2D03CF1}"/>
              </a:ext>
            </a:extLst>
          </p:cNvPr>
          <p:cNvSpPr txBox="1"/>
          <p:nvPr/>
        </p:nvSpPr>
        <p:spPr>
          <a:xfrm>
            <a:off x="494093" y="1422596"/>
            <a:ext cx="8232361" cy="4847481"/>
          </a:xfrm>
          <a:prstGeom prst="rect">
            <a:avLst/>
          </a:prstGeom>
          <a:noFill/>
          <a:ln w="28575">
            <a:noFill/>
          </a:ln>
        </p:spPr>
        <p:txBody>
          <a:bodyPr wrap="square" rtlCol="0">
            <a:spAutoFit/>
          </a:bodyPr>
          <a:lstStyle/>
          <a:p>
            <a:pPr algn="ctr"/>
            <a:r>
              <a:rPr lang="en-GB" sz="1800" b="1" dirty="0">
                <a:solidFill>
                  <a:schemeClr val="accent2"/>
                </a:solidFill>
                <a:cs typeface="Segoe UI" panose="020B0502040204020203" pitchFamily="34" charset="0"/>
              </a:rPr>
              <a:t>NI, NI/EU, NI/</a:t>
            </a:r>
            <a:r>
              <a:rPr lang="en-GB" sz="1800" b="1" dirty="0" err="1">
                <a:solidFill>
                  <a:schemeClr val="accent2"/>
                </a:solidFill>
                <a:cs typeface="Segoe UI" panose="020B0502040204020203" pitchFamily="34" charset="0"/>
              </a:rPr>
              <a:t>RoW</a:t>
            </a:r>
            <a:r>
              <a:rPr lang="en-GB" sz="1800" b="1" dirty="0">
                <a:solidFill>
                  <a:schemeClr val="accent2"/>
                </a:solidFill>
                <a:cs typeface="Segoe UI" panose="020B0502040204020203" pitchFamily="34" charset="0"/>
              </a:rPr>
              <a:t> (EU rules apply)</a:t>
            </a:r>
          </a:p>
          <a:p>
            <a:pPr marL="257175" indent="-257175">
              <a:buClr>
                <a:srgbClr val="008D8E"/>
              </a:buClr>
              <a:buFont typeface="Arial" panose="020B0604020202020204" pitchFamily="34" charset="0"/>
              <a:buChar char="•"/>
            </a:pPr>
            <a:endParaRPr lang="en-GB" sz="1500" dirty="0">
              <a:cs typeface="Segoe UI" panose="020B0502040204020203" pitchFamily="34" charset="0"/>
            </a:endParaRPr>
          </a:p>
          <a:p>
            <a:pPr marL="257175" indent="-257175">
              <a:buClr>
                <a:srgbClr val="008D8E"/>
              </a:buClr>
              <a:buFont typeface="Arial" panose="020B0604020202020204" pitchFamily="34" charset="0"/>
              <a:buChar char="•"/>
            </a:pPr>
            <a:r>
              <a:rPr lang="en-GB" sz="1600" dirty="0">
                <a:cs typeface="Segoe UI" panose="020B0502040204020203" pitchFamily="34" charset="0"/>
              </a:rPr>
              <a:t>Excise directives apply to goods held/moved in NI and moved between NI and EU and NI and </a:t>
            </a:r>
            <a:r>
              <a:rPr lang="en-GB" sz="1600" dirty="0" err="1">
                <a:cs typeface="Segoe UI" panose="020B0502040204020203" pitchFamily="34" charset="0"/>
              </a:rPr>
              <a:t>RoW</a:t>
            </a:r>
            <a:r>
              <a:rPr lang="en-GB" sz="1600" dirty="0">
                <a:cs typeface="Segoe UI" panose="020B0502040204020203" pitchFamily="34" charset="0"/>
              </a:rPr>
              <a:t>. </a:t>
            </a:r>
          </a:p>
          <a:p>
            <a:pPr marL="257175" indent="-257175">
              <a:buClr>
                <a:srgbClr val="008D8E"/>
              </a:buClr>
              <a:buFont typeface="Arial" panose="020B0604020202020204" pitchFamily="34" charset="0"/>
              <a:buChar char="•"/>
            </a:pPr>
            <a:r>
              <a:rPr lang="en-GB" sz="1600" dirty="0">
                <a:cs typeface="Segoe UI" panose="020B0502040204020203" pitchFamily="34" charset="0"/>
              </a:rPr>
              <a:t>No limits on goods for personal consumption brought in from EU. </a:t>
            </a:r>
          </a:p>
          <a:p>
            <a:pPr marL="257175" indent="-257175">
              <a:buClr>
                <a:srgbClr val="008D8E"/>
              </a:buClr>
              <a:buFont typeface="Arial" panose="020B0604020202020204" pitchFamily="34" charset="0"/>
              <a:buChar char="•"/>
            </a:pPr>
            <a:endParaRPr lang="en-GB" sz="1800" dirty="0">
              <a:cs typeface="Segoe UI" panose="020B0502040204020203" pitchFamily="34" charset="0"/>
            </a:endParaRPr>
          </a:p>
          <a:p>
            <a:pPr algn="ctr"/>
            <a:r>
              <a:rPr lang="en-GB" sz="1800" b="1" dirty="0">
                <a:solidFill>
                  <a:srgbClr val="FF3300"/>
                </a:solidFill>
                <a:cs typeface="Segoe UI" panose="020B0502040204020203" pitchFamily="34" charset="0"/>
              </a:rPr>
              <a:t>NI/GB (EU rules with maximum flexibility) </a:t>
            </a:r>
          </a:p>
          <a:p>
            <a:pPr algn="ctr"/>
            <a:endParaRPr lang="en-GB" sz="1800" b="1" dirty="0">
              <a:solidFill>
                <a:srgbClr val="FF3300"/>
              </a:solidFill>
              <a:cs typeface="Segoe UI" panose="020B0502040204020203" pitchFamily="34" charset="0"/>
            </a:endParaRPr>
          </a:p>
          <a:p>
            <a:pPr marL="257175" indent="-257175">
              <a:buClr>
                <a:srgbClr val="008D8E"/>
              </a:buClr>
              <a:buFont typeface="Arial" panose="020B0604020202020204" pitchFamily="34" charset="0"/>
              <a:buChar char="•"/>
            </a:pPr>
            <a:r>
              <a:rPr lang="en-GB" sz="1600" dirty="0">
                <a:cs typeface="Segoe UI" panose="020B0502040204020203" pitchFamily="34" charset="0"/>
              </a:rPr>
              <a:t>NI is treated as though it is a member state, so GB to NI movements are ‘imports’ to the European Community. </a:t>
            </a:r>
          </a:p>
          <a:p>
            <a:pPr marL="257175" indent="-257175">
              <a:buClr>
                <a:srgbClr val="008D8E"/>
              </a:buClr>
              <a:buFont typeface="Arial" panose="020B0604020202020204" pitchFamily="34" charset="0"/>
              <a:buChar char="•"/>
            </a:pPr>
            <a:r>
              <a:rPr lang="en-GB" sz="1600" dirty="0">
                <a:cs typeface="Segoe UI" panose="020B0502040204020203" pitchFamily="34" charset="0"/>
              </a:rPr>
              <a:t>Excise directives apply but with maximum flexibility to keep things as close as possible to the current arrangements.</a:t>
            </a:r>
          </a:p>
          <a:p>
            <a:pPr marL="257175" indent="-257175">
              <a:buClr>
                <a:srgbClr val="008D8E"/>
              </a:buClr>
              <a:buFont typeface="Arial" panose="020B0604020202020204" pitchFamily="34" charset="0"/>
              <a:buChar char="•"/>
            </a:pPr>
            <a:r>
              <a:rPr lang="en-GB" sz="1600" b="1" dirty="0">
                <a:cs typeface="Segoe UI" panose="020B0502040204020203" pitchFamily="34" charset="0"/>
              </a:rPr>
              <a:t>Duty suspended </a:t>
            </a:r>
            <a:r>
              <a:rPr lang="en-GB" sz="1600" dirty="0">
                <a:cs typeface="Segoe UI" panose="020B0502040204020203" pitchFamily="34" charset="0"/>
              </a:rPr>
              <a:t>– As now in either direction. Article 30 HED simplification (movements on own territory) applies in NI. </a:t>
            </a:r>
          </a:p>
          <a:p>
            <a:pPr marL="257175" indent="-257175">
              <a:buClr>
                <a:srgbClr val="008D8E"/>
              </a:buClr>
              <a:buFont typeface="Arial" panose="020B0604020202020204" pitchFamily="34" charset="0"/>
              <a:buChar char="•"/>
            </a:pPr>
            <a:r>
              <a:rPr lang="en-GB" sz="1600" b="1" dirty="0">
                <a:cs typeface="Segoe UI" panose="020B0502040204020203" pitchFamily="34" charset="0"/>
              </a:rPr>
              <a:t>Duty paid </a:t>
            </a:r>
          </a:p>
          <a:p>
            <a:pPr marL="714375" lvl="1" indent="-257175">
              <a:buClr>
                <a:srgbClr val="008D8E"/>
              </a:buClr>
              <a:buFont typeface="Arial" panose="020B0604020202020204" pitchFamily="34" charset="0"/>
              <a:buChar char="•"/>
            </a:pPr>
            <a:r>
              <a:rPr lang="en-GB" sz="1600" dirty="0">
                <a:cs typeface="Segoe UI" panose="020B0502040204020203" pitchFamily="34" charset="0"/>
              </a:rPr>
              <a:t>New duty point GB to NI. </a:t>
            </a:r>
            <a:r>
              <a:rPr lang="en-GB" sz="1600" b="1" dirty="0">
                <a:cs typeface="Segoe UI" panose="020B0502040204020203" pitchFamily="34" charset="0"/>
              </a:rPr>
              <a:t>A new ‘off-set’ mechanism</a:t>
            </a:r>
            <a:r>
              <a:rPr lang="en-GB" sz="1600" dirty="0">
                <a:cs typeface="Segoe UI" panose="020B0502040204020203" pitchFamily="34" charset="0"/>
              </a:rPr>
              <a:t>. </a:t>
            </a:r>
          </a:p>
          <a:p>
            <a:pPr marL="714375" lvl="1" indent="-257175">
              <a:buClr>
                <a:srgbClr val="008D8E"/>
              </a:buClr>
              <a:buFont typeface="Arial" panose="020B0604020202020204" pitchFamily="34" charset="0"/>
              <a:buChar char="•"/>
            </a:pPr>
            <a:r>
              <a:rPr lang="en-GB" sz="1600" dirty="0">
                <a:cs typeface="Segoe UI" panose="020B0502040204020203" pitchFamily="34" charset="0"/>
              </a:rPr>
              <a:t>NI to GB (direct) no duty point </a:t>
            </a:r>
          </a:p>
          <a:p>
            <a:pPr marL="257175" indent="-257175">
              <a:buClr>
                <a:srgbClr val="008D8E"/>
              </a:buClr>
              <a:buFont typeface="Arial" panose="020B0604020202020204" pitchFamily="34" charset="0"/>
              <a:buChar char="•"/>
            </a:pPr>
            <a:endParaRPr lang="en-GB" sz="1800" dirty="0">
              <a:cs typeface="Segoe UI" panose="020B0502040204020203" pitchFamily="34" charset="0"/>
            </a:endParaRPr>
          </a:p>
        </p:txBody>
      </p:sp>
      <p:sp>
        <p:nvSpPr>
          <p:cNvPr id="9" name="TextBox 8">
            <a:extLst>
              <a:ext uri="{FF2B5EF4-FFF2-40B4-BE49-F238E27FC236}">
                <a16:creationId xmlns:a16="http://schemas.microsoft.com/office/drawing/2014/main" id="{05397A1E-9EF0-4D61-BD1F-45F47C3F2D14}"/>
              </a:ext>
            </a:extLst>
          </p:cNvPr>
          <p:cNvSpPr txBox="1"/>
          <p:nvPr/>
        </p:nvSpPr>
        <p:spPr>
          <a:xfrm>
            <a:off x="544579" y="5759216"/>
            <a:ext cx="8066021" cy="584775"/>
          </a:xfrm>
          <a:prstGeom prst="rect">
            <a:avLst/>
          </a:prstGeom>
          <a:noFill/>
        </p:spPr>
        <p:txBody>
          <a:bodyPr wrap="square" rtlCol="0">
            <a:spAutoFit/>
          </a:bodyPr>
          <a:lstStyle/>
          <a:p>
            <a:pPr marL="257175" indent="-257175">
              <a:buClr>
                <a:srgbClr val="008D8E"/>
              </a:buClr>
              <a:buFont typeface="Arial" panose="020B0604020202020204" pitchFamily="34" charset="0"/>
              <a:buChar char="•"/>
            </a:pPr>
            <a:r>
              <a:rPr lang="en-GB" sz="1600" b="1" dirty="0">
                <a:cs typeface="Segoe UI" panose="020B0502040204020203" pitchFamily="34" charset="0"/>
              </a:rPr>
              <a:t>Complex continuous movements EU/NI/GB </a:t>
            </a:r>
            <a:r>
              <a:rPr lang="en-GB" sz="1600" dirty="0">
                <a:cs typeface="Segoe UI" panose="020B0502040204020203" pitchFamily="34" charset="0"/>
              </a:rPr>
              <a:t>– where to break the movement and where is the duty point? </a:t>
            </a:r>
          </a:p>
        </p:txBody>
      </p:sp>
    </p:spTree>
    <p:extLst>
      <p:ext uri="{BB962C8B-B14F-4D97-AF65-F5344CB8AC3E}">
        <p14:creationId xmlns:p14="http://schemas.microsoft.com/office/powerpoint/2010/main" val="272372963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396EE7E-D238-4402-924D-18D1F2B0D155}"/>
              </a:ext>
            </a:extLst>
          </p:cNvPr>
          <p:cNvSpPr/>
          <p:nvPr/>
        </p:nvSpPr>
        <p:spPr>
          <a:xfrm>
            <a:off x="1703389" y="1505017"/>
            <a:ext cx="439736" cy="516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4" name="Slide Number Placeholder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755B2915-541D-4102-B1DC-29EFEB8F341B}" type="slidenum">
              <a:rPr lang="en-GB" smtClean="0"/>
              <a:pPr>
                <a:defRPr/>
              </a:pPr>
              <a:t>14</a:t>
            </a:fld>
            <a:endParaRPr lang="en-US" dirty="0"/>
          </a:p>
        </p:txBody>
      </p:sp>
      <p:pic>
        <p:nvPicPr>
          <p:cNvPr id="7" name="Picture 6" descr="Screen Clippi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619" y="941475"/>
            <a:ext cx="648230" cy="401720"/>
          </a:xfrm>
          <a:prstGeom prst="rect">
            <a:avLst/>
          </a:prstGeom>
        </p:spPr>
      </p:pic>
      <p:sp>
        <p:nvSpPr>
          <p:cNvPr id="37" name="TextBox 36">
            <a:extLst>
              <a:ext uri="{FF2B5EF4-FFF2-40B4-BE49-F238E27FC236}">
                <a16:creationId xmlns:a16="http://schemas.microsoft.com/office/drawing/2014/main" id="{AECC2976-EAB3-4903-B9B8-0B87B7A35C78}"/>
              </a:ext>
            </a:extLst>
          </p:cNvPr>
          <p:cNvSpPr txBox="1"/>
          <p:nvPr/>
        </p:nvSpPr>
        <p:spPr>
          <a:xfrm>
            <a:off x="354863" y="385254"/>
            <a:ext cx="8386763" cy="1200329"/>
          </a:xfrm>
          <a:prstGeom prst="rect">
            <a:avLst/>
          </a:prstGeom>
          <a:noFill/>
          <a:ln w="28575">
            <a:noFill/>
          </a:ln>
        </p:spPr>
        <p:txBody>
          <a:bodyPr wrap="square" rtlCol="0">
            <a:spAutoFit/>
          </a:bodyPr>
          <a:lstStyle/>
          <a:p>
            <a:pPr algn="ctr"/>
            <a:r>
              <a:rPr lang="en-GB" sz="3600" b="1" dirty="0">
                <a:solidFill>
                  <a:srgbClr val="008D8E"/>
                </a:solidFill>
                <a:cs typeface="Arial" panose="020B0604020202020204" pitchFamily="34" charset="0"/>
              </a:rPr>
              <a:t>External Readiness – what do you need to do?</a:t>
            </a:r>
            <a:endParaRPr lang="en-GB" sz="3600" dirty="0">
              <a:solidFill>
                <a:srgbClr val="008080"/>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5E92ADB1-13D8-4554-8C27-C23CF2D03CF1}"/>
              </a:ext>
            </a:extLst>
          </p:cNvPr>
          <p:cNvSpPr txBox="1"/>
          <p:nvPr/>
        </p:nvSpPr>
        <p:spPr>
          <a:xfrm>
            <a:off x="354863" y="1593305"/>
            <a:ext cx="8304752" cy="4462760"/>
          </a:xfrm>
          <a:prstGeom prst="rect">
            <a:avLst/>
          </a:prstGeom>
          <a:noFill/>
          <a:ln w="28575">
            <a:noFill/>
          </a:ln>
        </p:spPr>
        <p:txBody>
          <a:bodyPr wrap="square" rtlCol="0">
            <a:spAutoFit/>
          </a:bodyPr>
          <a:lstStyle/>
          <a:p>
            <a:endParaRPr lang="en-GB" sz="1600" dirty="0">
              <a:cs typeface="Segoe UI" panose="020B0502040204020203" pitchFamily="34" charset="0"/>
            </a:endParaRPr>
          </a:p>
          <a:p>
            <a:pPr marL="285750" indent="-285750">
              <a:buFont typeface="Arial" panose="020B0604020202020204" pitchFamily="34" charset="0"/>
              <a:buChar char="•"/>
            </a:pPr>
            <a:r>
              <a:rPr lang="en-GB" sz="1800" dirty="0">
                <a:cs typeface="Segoe UI" panose="020B0502040204020203" pitchFamily="34" charset="0"/>
              </a:rPr>
              <a:t>Familiarise yourself with the guidance (excise and general movement guidance) and watch out for more releases</a:t>
            </a:r>
          </a:p>
          <a:p>
            <a:pPr marL="285750" indent="-285750">
              <a:buFont typeface="Arial" panose="020B0604020202020204" pitchFamily="34" charset="0"/>
              <a:buChar char="•"/>
            </a:pPr>
            <a:endParaRPr lang="en-GB" sz="1600" dirty="0">
              <a:cs typeface="Segoe UI" panose="020B0502040204020203" pitchFamily="34" charset="0"/>
              <a:hlinkClick r:id="rId4">
                <a:extLst>
                  <a:ext uri="{A12FA001-AC4F-418D-AE19-62706E023703}">
                    <ahyp:hlinkClr xmlns:ahyp="http://schemas.microsoft.com/office/drawing/2018/hyperlinkcolor" val="tx"/>
                  </a:ext>
                </a:extLst>
              </a:hlinkClick>
            </a:endParaRPr>
          </a:p>
          <a:p>
            <a:r>
              <a:rPr lang="en-GB" sz="1600" dirty="0">
                <a:solidFill>
                  <a:srgbClr val="0070C0"/>
                </a:solidFill>
                <a:cs typeface="Segoe UI" panose="020B0502040204020203" pitchFamily="34" charset="0"/>
                <a:hlinkClick r:id="rId4">
                  <a:extLst>
                    <a:ext uri="{A12FA001-AC4F-418D-AE19-62706E023703}">
                      <ahyp:hlinkClr xmlns:ahyp="http://schemas.microsoft.com/office/drawing/2018/hyperlinkcolor" val="tx"/>
                    </a:ext>
                  </a:extLst>
                </a:hlinkClick>
              </a:rPr>
              <a:t>https://www.gov.uk/government/publications/moving-excise-goods-as-freight-under-the-northern-ireland-protocol-from-1-january-2021</a:t>
            </a:r>
            <a:endParaRPr lang="en-GB" sz="1600" dirty="0">
              <a:solidFill>
                <a:srgbClr val="0070C0"/>
              </a:solidFill>
              <a:cs typeface="Segoe UI" panose="020B0502040204020203" pitchFamily="34" charset="0"/>
            </a:endParaRPr>
          </a:p>
          <a:p>
            <a:endParaRPr lang="en-GB" sz="1600" dirty="0">
              <a:cs typeface="Segoe UI" panose="020B0502040204020203" pitchFamily="34" charset="0"/>
            </a:endParaRPr>
          </a:p>
          <a:p>
            <a:pPr marL="285750" indent="-285750">
              <a:buFont typeface="Arial" panose="020B0604020202020204" pitchFamily="34" charset="0"/>
              <a:buChar char="•"/>
            </a:pPr>
            <a:r>
              <a:rPr lang="en-GB" sz="1800" dirty="0">
                <a:cs typeface="Segoe UI" panose="020B0502040204020203" pitchFamily="34" charset="0"/>
              </a:rPr>
              <a:t>We will be writing to excise businesses to explain who will need an ‘XI’ prefix and the process for ensuring that the right businesses are allocated one and enrolled to use it.  </a:t>
            </a:r>
          </a:p>
          <a:p>
            <a:pPr marL="285750" indent="-285750">
              <a:buFont typeface="Arial" panose="020B0604020202020204" pitchFamily="34" charset="0"/>
              <a:buChar char="•"/>
            </a:pPr>
            <a:endParaRPr lang="en-GB" sz="1800" dirty="0">
              <a:cs typeface="Segoe UI" panose="020B0502040204020203" pitchFamily="34" charset="0"/>
            </a:endParaRPr>
          </a:p>
          <a:p>
            <a:pPr marL="285750" indent="-285750">
              <a:buFont typeface="Arial" panose="020B0604020202020204" pitchFamily="34" charset="0"/>
              <a:buChar char="•"/>
            </a:pPr>
            <a:r>
              <a:rPr lang="en-GB" sz="1800" dirty="0">
                <a:cs typeface="Segoe UI" panose="020B0502040204020203" pitchFamily="34" charset="0"/>
              </a:rPr>
              <a:t>You may need an XI </a:t>
            </a:r>
            <a:r>
              <a:rPr lang="en-GB" sz="1800" dirty="0" err="1">
                <a:cs typeface="Segoe UI" panose="020B0502040204020203" pitchFamily="34" charset="0"/>
              </a:rPr>
              <a:t>EORI</a:t>
            </a:r>
            <a:r>
              <a:rPr lang="en-GB" sz="1800" dirty="0">
                <a:cs typeface="Segoe UI" panose="020B0502040204020203" pitchFamily="34" charset="0"/>
              </a:rPr>
              <a:t> – check out customs XI guidance</a:t>
            </a:r>
          </a:p>
          <a:p>
            <a:pPr marL="285750" indent="-285750">
              <a:buFont typeface="Arial" panose="020B0604020202020204" pitchFamily="34" charset="0"/>
              <a:buChar char="•"/>
            </a:pPr>
            <a:endParaRPr lang="en-GB" sz="1800" dirty="0">
              <a:cs typeface="Segoe UI" panose="020B0502040204020203" pitchFamily="34" charset="0"/>
            </a:endParaRPr>
          </a:p>
          <a:p>
            <a:pPr marL="285750" indent="-285750">
              <a:buFont typeface="Arial" panose="020B0604020202020204" pitchFamily="34" charset="0"/>
              <a:buChar char="•"/>
            </a:pPr>
            <a:r>
              <a:rPr lang="en-GB" sz="1800" dirty="0">
                <a:cs typeface="Segoe UI" panose="020B0502040204020203" pitchFamily="34" charset="0"/>
              </a:rPr>
              <a:t>Access to an agent or intermediary to make declarations into NI, </a:t>
            </a:r>
            <a:r>
              <a:rPr lang="en-GB" sz="1800" b="1" dirty="0">
                <a:cs typeface="Segoe UI" panose="020B0502040204020203" pitchFamily="34" charset="0"/>
              </a:rPr>
              <a:t>or</a:t>
            </a:r>
          </a:p>
          <a:p>
            <a:pPr marL="285750" indent="-285750">
              <a:buFont typeface="Arial" panose="020B0604020202020204" pitchFamily="34" charset="0"/>
              <a:buChar char="•"/>
            </a:pPr>
            <a:r>
              <a:rPr lang="en-GB" sz="1800" dirty="0">
                <a:cs typeface="Segoe UI" panose="020B0502040204020203" pitchFamily="34" charset="0"/>
              </a:rPr>
              <a:t>Access to the new Trader Support Service (TSS)</a:t>
            </a:r>
          </a:p>
          <a:p>
            <a:endParaRPr lang="en-GB" b="1" dirty="0">
              <a:solidFill>
                <a:srgbClr val="FF0000"/>
              </a:solidFill>
            </a:endParaRPr>
          </a:p>
        </p:txBody>
      </p:sp>
    </p:spTree>
    <p:extLst>
      <p:ext uri="{BB962C8B-B14F-4D97-AF65-F5344CB8AC3E}">
        <p14:creationId xmlns:p14="http://schemas.microsoft.com/office/powerpoint/2010/main" val="41344676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rgbClr val="008D8E"/>
                </a:solidFill>
                <a:cs typeface="Arial" panose="020B0604020202020204" pitchFamily="34" charset="0"/>
              </a:rPr>
              <a:t>External Readiness – Overall summary</a:t>
            </a:r>
            <a:endParaRPr lang="en-GB" dirty="0">
              <a:solidFill>
                <a:srgbClr val="008080"/>
              </a:solidFill>
              <a:latin typeface="Segoe UI" panose="020B0502040204020203" pitchFamily="34" charset="0"/>
              <a:cs typeface="Segoe UI" panose="020B0502040204020203" pitchFamily="34" charset="0"/>
            </a:endParaRPr>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15</a:t>
            </a:fld>
            <a:endParaRPr lang="en-US" dirty="0"/>
          </a:p>
        </p:txBody>
      </p:sp>
      <p:sp>
        <p:nvSpPr>
          <p:cNvPr id="4" name="Content Placeholder 3">
            <a:extLst>
              <a:ext uri="{FF2B5EF4-FFF2-40B4-BE49-F238E27FC236}">
                <a16:creationId xmlns:a16="http://schemas.microsoft.com/office/drawing/2014/main" id="{1BB2686D-EFF7-4757-A450-516BF933D721}"/>
              </a:ext>
            </a:extLst>
          </p:cNvPr>
          <p:cNvSpPr>
            <a:spLocks noGrp="1"/>
          </p:cNvSpPr>
          <p:nvPr>
            <p:ph idx="1"/>
          </p:nvPr>
        </p:nvSpPr>
        <p:spPr>
          <a:xfrm>
            <a:off x="457200" y="1124744"/>
            <a:ext cx="8229600" cy="5144294"/>
          </a:xfrm>
        </p:spPr>
        <p:txBody>
          <a:bodyPr/>
          <a:lstStyle/>
          <a:p>
            <a:pPr>
              <a:lnSpc>
                <a:spcPct val="100000"/>
              </a:lnSpc>
            </a:pPr>
            <a:r>
              <a:rPr lang="en-GB" sz="2800" dirty="0"/>
              <a:t>IT Changes – discuss with software developer</a:t>
            </a:r>
          </a:p>
          <a:p>
            <a:pPr>
              <a:lnSpc>
                <a:spcPct val="100000"/>
              </a:lnSpc>
            </a:pPr>
            <a:r>
              <a:rPr lang="en-GB" sz="2800" dirty="0"/>
              <a:t>Awareness of changes to legislation</a:t>
            </a:r>
          </a:p>
          <a:p>
            <a:pPr>
              <a:lnSpc>
                <a:spcPct val="100000"/>
              </a:lnSpc>
            </a:pPr>
            <a:r>
              <a:rPr lang="en-GB" sz="2800" dirty="0"/>
              <a:t>Read updated guidance</a:t>
            </a:r>
          </a:p>
          <a:p>
            <a:pPr lvl="1">
              <a:lnSpc>
                <a:spcPct val="100000"/>
              </a:lnSpc>
              <a:buFont typeface="Courier New" panose="02070309020205020404" pitchFamily="49" charset="0"/>
              <a:buChar char="o"/>
            </a:pPr>
            <a:r>
              <a:rPr lang="en-GB" sz="2400" dirty="0"/>
              <a:t>GOV.UK</a:t>
            </a:r>
          </a:p>
          <a:p>
            <a:pPr lvl="1">
              <a:lnSpc>
                <a:spcPct val="100000"/>
              </a:lnSpc>
              <a:buFont typeface="Courier New" panose="02070309020205020404" pitchFamily="49" charset="0"/>
              <a:buChar char="o"/>
            </a:pPr>
            <a:r>
              <a:rPr lang="en-GB" sz="2400" dirty="0"/>
              <a:t>Public notices</a:t>
            </a:r>
          </a:p>
          <a:p>
            <a:pPr lvl="1">
              <a:lnSpc>
                <a:spcPct val="100000"/>
              </a:lnSpc>
              <a:buFont typeface="Courier New" panose="02070309020205020404" pitchFamily="49" charset="0"/>
              <a:buChar char="o"/>
            </a:pPr>
            <a:r>
              <a:rPr lang="en-GB" sz="2400" dirty="0"/>
              <a:t>VAT and customs guidance too</a:t>
            </a:r>
          </a:p>
          <a:p>
            <a:pPr lvl="1">
              <a:lnSpc>
                <a:spcPct val="100000"/>
              </a:lnSpc>
              <a:buFont typeface="Courier New" panose="02070309020205020404" pitchFamily="49" charset="0"/>
              <a:buChar char="o"/>
            </a:pPr>
            <a:r>
              <a:rPr lang="en-GB" sz="2400" dirty="0" err="1"/>
              <a:t>OGD</a:t>
            </a:r>
            <a:r>
              <a:rPr lang="en-GB" sz="2400" dirty="0"/>
              <a:t> guidance – DEFRA (GI’s, VI-1), </a:t>
            </a:r>
            <a:r>
              <a:rPr lang="en-GB" sz="2400" dirty="0" err="1"/>
              <a:t>DIT</a:t>
            </a:r>
            <a:r>
              <a:rPr lang="en-GB" sz="2400" dirty="0"/>
              <a:t> (tariffs)</a:t>
            </a:r>
          </a:p>
          <a:p>
            <a:pPr>
              <a:lnSpc>
                <a:spcPct val="100000"/>
              </a:lnSpc>
            </a:pPr>
            <a:r>
              <a:rPr lang="en-GB" sz="2800" dirty="0"/>
              <a:t>Review </a:t>
            </a:r>
            <a:r>
              <a:rPr lang="en-GB" sz="2800"/>
              <a:t>updated forms</a:t>
            </a:r>
            <a:endParaRPr lang="en-GB" sz="2800" dirty="0"/>
          </a:p>
        </p:txBody>
      </p:sp>
    </p:spTree>
    <p:extLst>
      <p:ext uri="{BB962C8B-B14F-4D97-AF65-F5344CB8AC3E}">
        <p14:creationId xmlns:p14="http://schemas.microsoft.com/office/powerpoint/2010/main" val="2495846881"/>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6912"/>
            <a:ext cx="8229600" cy="831850"/>
          </a:xfrm>
        </p:spPr>
        <p:txBody>
          <a:bodyPr>
            <a:normAutofit/>
          </a:bodyPr>
          <a:lstStyle/>
          <a:p>
            <a:pPr algn="ctr"/>
            <a:r>
              <a:rPr lang="en-GB" sz="6000" b="1" dirty="0">
                <a:solidFill>
                  <a:srgbClr val="008D8E"/>
                </a:solidFill>
                <a:latin typeface="Arial" panose="020B0604020202020204" pitchFamily="34" charset="0"/>
                <a:cs typeface="Arial" panose="020B0604020202020204" pitchFamily="34" charset="0"/>
              </a:rPr>
              <a:t>Any questions?</a:t>
            </a:r>
            <a:endParaRPr lang="en-GB" sz="6000" b="1"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16</a:t>
            </a:fld>
            <a:endParaRPr lang="en-US" dirty="0"/>
          </a:p>
        </p:txBody>
      </p:sp>
    </p:spTree>
    <p:extLst>
      <p:ext uri="{BB962C8B-B14F-4D97-AF65-F5344CB8AC3E}">
        <p14:creationId xmlns:p14="http://schemas.microsoft.com/office/powerpoint/2010/main" val="2773767066"/>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6912"/>
            <a:ext cx="8229600" cy="831850"/>
          </a:xfrm>
        </p:spPr>
        <p:txBody>
          <a:bodyPr>
            <a:normAutofit/>
          </a:bodyPr>
          <a:lstStyle/>
          <a:p>
            <a:pPr algn="ctr"/>
            <a:r>
              <a:rPr lang="en-GB" sz="6000" b="1" dirty="0">
                <a:solidFill>
                  <a:srgbClr val="008D8E"/>
                </a:solidFill>
                <a:latin typeface="Arial" panose="020B0604020202020204" pitchFamily="34" charset="0"/>
                <a:cs typeface="Arial" panose="020B0604020202020204" pitchFamily="34" charset="0"/>
              </a:rPr>
              <a:t>Great Britain</a:t>
            </a:r>
            <a:endParaRPr lang="en-GB" sz="6000" b="1"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2</a:t>
            </a:fld>
            <a:endParaRPr lang="en-US" dirty="0"/>
          </a:p>
        </p:txBody>
      </p:sp>
    </p:spTree>
    <p:extLst>
      <p:ext uri="{BB962C8B-B14F-4D97-AF65-F5344CB8AC3E}">
        <p14:creationId xmlns:p14="http://schemas.microsoft.com/office/powerpoint/2010/main" val="95402207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1382"/>
            <a:ext cx="8229600" cy="831850"/>
          </a:xfrm>
        </p:spPr>
        <p:txBody>
          <a:bodyPr>
            <a:normAutofit/>
          </a:bodyPr>
          <a:lstStyle/>
          <a:p>
            <a:r>
              <a:rPr lang="en-GB" sz="4000" b="1" dirty="0">
                <a:solidFill>
                  <a:srgbClr val="008D8E"/>
                </a:solidFill>
                <a:latin typeface="Arial" panose="020B0604020202020204" pitchFamily="34" charset="0"/>
                <a:cs typeface="Arial" panose="020B0604020202020204" pitchFamily="34" charset="0"/>
              </a:rPr>
              <a:t>Policy summary</a:t>
            </a:r>
            <a:endParaRPr lang="en-GB" sz="4000" b="1" dirty="0"/>
          </a:p>
        </p:txBody>
      </p:sp>
      <p:sp>
        <p:nvSpPr>
          <p:cNvPr id="3" name="Text Placeholder 2"/>
          <p:cNvSpPr>
            <a:spLocks noGrp="1"/>
          </p:cNvSpPr>
          <p:nvPr>
            <p:ph idx="1"/>
          </p:nvPr>
        </p:nvSpPr>
        <p:spPr>
          <a:xfrm>
            <a:off x="358775" y="1556792"/>
            <a:ext cx="8101013" cy="4850358"/>
          </a:xfrm>
          <a:prstGeom prst="rect">
            <a:avLst/>
          </a:prstGeom>
        </p:spPr>
        <p:txBody>
          <a:bodyPr/>
          <a:lstStyle/>
          <a:p>
            <a:pPr marL="342900" lvl="1" indent="-342900">
              <a:lnSpc>
                <a:spcPct val="100000"/>
              </a:lnSpc>
              <a:spcAft>
                <a:spcPts val="0"/>
              </a:spcAft>
              <a:buClr>
                <a:srgbClr val="008D8E"/>
              </a:buClr>
            </a:pPr>
            <a:r>
              <a:rPr lang="en-GB" sz="3200" dirty="0"/>
              <a:t>Similar position to No Deal for GB</a:t>
            </a:r>
          </a:p>
          <a:p>
            <a:pPr marL="612900" lvl="2" indent="-342900">
              <a:lnSpc>
                <a:spcPct val="100000"/>
              </a:lnSpc>
              <a:spcAft>
                <a:spcPts val="0"/>
              </a:spcAft>
              <a:buClr>
                <a:srgbClr val="008D8E"/>
              </a:buClr>
              <a:buFont typeface="Courier New" panose="02070309020205020404" pitchFamily="49" charset="0"/>
              <a:buChar char="o"/>
            </a:pPr>
            <a:r>
              <a:rPr lang="en-GB" sz="2400" dirty="0"/>
              <a:t>Rest of world processes apply</a:t>
            </a:r>
          </a:p>
          <a:p>
            <a:pPr marL="612900" lvl="2" indent="-342900">
              <a:lnSpc>
                <a:spcPct val="100000"/>
              </a:lnSpc>
              <a:spcAft>
                <a:spcPts val="0"/>
              </a:spcAft>
              <a:buClr>
                <a:srgbClr val="008D8E"/>
              </a:buClr>
              <a:buFont typeface="Courier New" panose="02070309020205020404" pitchFamily="49" charset="0"/>
              <a:buChar char="o"/>
            </a:pPr>
            <a:r>
              <a:rPr lang="en-GB" sz="2400" dirty="0"/>
              <a:t>Import and export declarations needed for movements to and from the EU</a:t>
            </a:r>
          </a:p>
          <a:p>
            <a:pPr marL="612900" lvl="2" indent="-342900">
              <a:lnSpc>
                <a:spcPct val="100000"/>
              </a:lnSpc>
              <a:spcAft>
                <a:spcPts val="0"/>
              </a:spcAft>
              <a:buClr>
                <a:srgbClr val="008D8E"/>
              </a:buClr>
              <a:buFont typeface="Courier New" panose="02070309020205020404" pitchFamily="49" charset="0"/>
              <a:buChar char="o"/>
            </a:pPr>
            <a:r>
              <a:rPr lang="en-GB" sz="2400" dirty="0"/>
              <a:t>EMCS to be used as a domestic system for managing internal excise duty suspended movements</a:t>
            </a:r>
          </a:p>
          <a:p>
            <a:pPr marL="612900" lvl="2" indent="-342900">
              <a:lnSpc>
                <a:spcPct val="100000"/>
              </a:lnSpc>
              <a:spcAft>
                <a:spcPts val="0"/>
              </a:spcAft>
              <a:buClr>
                <a:srgbClr val="008D8E"/>
              </a:buClr>
              <a:buFont typeface="Courier New" panose="02070309020205020404" pitchFamily="49" charset="0"/>
              <a:buChar char="o"/>
            </a:pPr>
            <a:r>
              <a:rPr lang="en-GB" sz="2400" dirty="0"/>
              <a:t>Excise parcels to following current </a:t>
            </a:r>
            <a:r>
              <a:rPr lang="en-GB" sz="2400" dirty="0" err="1"/>
              <a:t>RoW</a:t>
            </a:r>
            <a:r>
              <a:rPr lang="en-GB" sz="2400" dirty="0"/>
              <a:t> rules</a:t>
            </a:r>
          </a:p>
          <a:p>
            <a:pPr marL="342900" lvl="1" indent="-342900">
              <a:lnSpc>
                <a:spcPct val="100000"/>
              </a:lnSpc>
              <a:spcAft>
                <a:spcPts val="0"/>
              </a:spcAft>
              <a:buClr>
                <a:srgbClr val="008D8E"/>
              </a:buClr>
            </a:pPr>
            <a:endParaRPr lang="en-GB" sz="3200" dirty="0"/>
          </a:p>
          <a:p>
            <a:pPr marL="342900" lvl="1" indent="-342900">
              <a:lnSpc>
                <a:spcPct val="100000"/>
              </a:lnSpc>
              <a:spcAft>
                <a:spcPts val="0"/>
              </a:spcAft>
              <a:buClr>
                <a:srgbClr val="008D8E"/>
              </a:buClr>
            </a:pPr>
            <a:r>
              <a:rPr lang="en-GB" sz="3200" dirty="0"/>
              <a:t>Separation issues</a:t>
            </a:r>
          </a:p>
          <a:p>
            <a:pPr marL="612900" lvl="2" indent="-342900">
              <a:lnSpc>
                <a:spcPct val="100000"/>
              </a:lnSpc>
              <a:spcAft>
                <a:spcPts val="0"/>
              </a:spcAft>
              <a:buClr>
                <a:srgbClr val="008D8E"/>
              </a:buClr>
              <a:buFont typeface="Courier New" panose="02070309020205020404" pitchFamily="49" charset="0"/>
              <a:buChar char="o"/>
            </a:pPr>
            <a:r>
              <a:rPr lang="en-GB" sz="2400" dirty="0"/>
              <a:t>Goods in flight</a:t>
            </a:r>
          </a:p>
          <a:p>
            <a:pPr marL="342900" lvl="1" indent="-342900">
              <a:lnSpc>
                <a:spcPct val="100000"/>
              </a:lnSpc>
              <a:spcAft>
                <a:spcPts val="0"/>
              </a:spcAft>
              <a:buClr>
                <a:srgbClr val="008D8E"/>
              </a:buClr>
            </a:pPr>
            <a:endParaRPr lang="en-GB" sz="2400" dirty="0"/>
          </a:p>
          <a:p>
            <a:pPr marL="0" lvl="1" indent="0">
              <a:lnSpc>
                <a:spcPct val="100000"/>
              </a:lnSpc>
              <a:spcAft>
                <a:spcPts val="900"/>
              </a:spcAft>
              <a:buClrTx/>
              <a:buNone/>
            </a:pPr>
            <a:endParaRPr lang="en-GB" sz="2400" dirty="0"/>
          </a:p>
          <a:p>
            <a:pPr marL="0" lvl="1" indent="0">
              <a:lnSpc>
                <a:spcPct val="100000"/>
              </a:lnSpc>
              <a:spcAft>
                <a:spcPts val="900"/>
              </a:spcAft>
              <a:buClrTx/>
              <a:buNone/>
            </a:pPr>
            <a:endParaRPr lang="en-GB" sz="1400" dirty="0"/>
          </a:p>
        </p:txBody>
      </p:sp>
      <p:sp>
        <p:nvSpPr>
          <p:cNvPr id="5" name="Slide Number Placeholder 4"/>
          <p:cNvSpPr>
            <a:spLocks noGrp="1"/>
          </p:cNvSpPr>
          <p:nvPr>
            <p:ph type="sldNum" sz="quarter" idx="10"/>
          </p:nvPr>
        </p:nvSpPr>
        <p:spPr/>
        <p:txBody>
          <a:bodyPr/>
          <a:lstStyle/>
          <a:p>
            <a:pPr>
              <a:defRPr/>
            </a:pPr>
            <a:fld id="{FB0D2D2A-67A7-43CA-916C-678582CB36A5}" type="slidenum">
              <a:rPr lang="en-US" smtClean="0"/>
              <a:pPr>
                <a:defRPr/>
              </a:pPr>
              <a:t>3</a:t>
            </a:fld>
            <a:endParaRPr lang="en-US" dirty="0"/>
          </a:p>
        </p:txBody>
      </p:sp>
    </p:spTree>
    <p:extLst>
      <p:ext uri="{BB962C8B-B14F-4D97-AF65-F5344CB8AC3E}">
        <p14:creationId xmlns:p14="http://schemas.microsoft.com/office/powerpoint/2010/main" val="219456621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09" y="479303"/>
            <a:ext cx="8229600" cy="486371"/>
          </a:xfrm>
        </p:spPr>
        <p:txBody>
          <a:bodyPr/>
          <a:lstStyle/>
          <a:p>
            <a:pPr>
              <a:defRPr/>
            </a:pPr>
            <a:r>
              <a:rPr lang="en-GB" b="1" dirty="0">
                <a:latin typeface="+mn-lt"/>
              </a:rPr>
              <a:t>The Solution – Staged Import Controls for Excise goods</a:t>
            </a:r>
            <a:br>
              <a:rPr lang="en-GB" sz="2100" b="1" dirty="0">
                <a:latin typeface="+mn-lt"/>
              </a:rPr>
            </a:br>
            <a:endParaRPr lang="en-GB" sz="2100" b="1" dirty="0">
              <a:latin typeface="+mn-lt"/>
            </a:endParaRPr>
          </a:p>
        </p:txBody>
      </p:sp>
      <p:sp>
        <p:nvSpPr>
          <p:cNvPr id="13315" name="Content Placeholder 2"/>
          <p:cNvSpPr>
            <a:spLocks noGrp="1"/>
          </p:cNvSpPr>
          <p:nvPr>
            <p:ph idx="1"/>
          </p:nvPr>
        </p:nvSpPr>
        <p:spPr>
          <a:xfrm>
            <a:off x="251520" y="1778608"/>
            <a:ext cx="8532948" cy="3498242"/>
          </a:xfrm>
        </p:spPr>
        <p:txBody>
          <a:bodyPr/>
          <a:lstStyle/>
          <a:p>
            <a:endParaRPr lang="en-GB" altLang="en-US" sz="1650" b="1" dirty="0"/>
          </a:p>
          <a:p>
            <a:pPr marL="0" indent="0" algn="ctr">
              <a:buNone/>
            </a:pPr>
            <a:endParaRPr lang="en-GB" altLang="en-US" sz="1650" b="1" dirty="0"/>
          </a:p>
          <a:p>
            <a:pPr marL="0" indent="0">
              <a:buNone/>
            </a:pPr>
            <a:endParaRPr lang="en-GB" altLang="en-US" sz="1650" b="1" dirty="0"/>
          </a:p>
          <a:p>
            <a:endParaRPr lang="en-GB" altLang="en-US" sz="1650" b="1" dirty="0"/>
          </a:p>
          <a:p>
            <a:pPr marL="0" indent="0">
              <a:buNone/>
            </a:pPr>
            <a:endParaRPr lang="en-GB" altLang="en-US" sz="1650" b="1" dirty="0"/>
          </a:p>
          <a:p>
            <a:pPr marL="0" indent="0">
              <a:buNone/>
            </a:pPr>
            <a:endParaRPr lang="en-GB" altLang="en-US" sz="1650" b="1" dirty="0"/>
          </a:p>
          <a:p>
            <a:pPr>
              <a:buFontTx/>
              <a:buChar char="-"/>
            </a:pPr>
            <a:endParaRPr lang="en-GB" altLang="en-US" sz="1650" b="1" dirty="0"/>
          </a:p>
          <a:p>
            <a:pPr marL="0" indent="0">
              <a:buNone/>
            </a:pPr>
            <a:endParaRPr lang="en-GB" altLang="en-US" sz="1650" b="1" dirty="0"/>
          </a:p>
          <a:p>
            <a:pPr marL="0" indent="0">
              <a:buNone/>
            </a:pPr>
            <a:endParaRPr lang="en-GB" altLang="en-US" dirty="0"/>
          </a:p>
        </p:txBody>
      </p:sp>
      <p:sp>
        <p:nvSpPr>
          <p:cNvPr id="6" name="Slide Number Placeholder 3"/>
          <p:cNvSpPr>
            <a:spLocks noGrp="1"/>
          </p:cNvSpPr>
          <p:nvPr>
            <p:ph type="sldNum" sz="quarter" idx="10"/>
          </p:nvPr>
        </p:nvSpPr>
        <p:spPr>
          <a:xfrm>
            <a:off x="8459789" y="5559029"/>
            <a:ext cx="230187" cy="138499"/>
          </a:xfrm>
        </p:spPr>
        <p:txBody>
          <a:bodyPr/>
          <a:lstStyle/>
          <a:p>
            <a:pPr>
              <a:defRPr/>
            </a:pPr>
            <a:r>
              <a:rPr lang="en-US" dirty="0"/>
              <a:t>1</a:t>
            </a:r>
          </a:p>
        </p:txBody>
      </p:sp>
      <p:sp>
        <p:nvSpPr>
          <p:cNvPr id="7" name="Rectangle 6">
            <a:extLst>
              <a:ext uri="{FF2B5EF4-FFF2-40B4-BE49-F238E27FC236}">
                <a16:creationId xmlns:a16="http://schemas.microsoft.com/office/drawing/2014/main" id="{E9F399F5-53AD-4B93-9476-D95D3D46A90D}"/>
              </a:ext>
            </a:extLst>
          </p:cNvPr>
          <p:cNvSpPr/>
          <p:nvPr/>
        </p:nvSpPr>
        <p:spPr>
          <a:xfrm>
            <a:off x="136365" y="1664397"/>
            <a:ext cx="1046574" cy="3438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242000" rtlCol="0" anchor="t" anchorCtr="0"/>
          <a:lstStyle/>
          <a:p>
            <a:pPr algn="ctr"/>
            <a:endParaRPr lang="en-GB" sz="1500" dirty="0">
              <a:solidFill>
                <a:schemeClr val="tx1"/>
              </a:solidFill>
            </a:endParaRPr>
          </a:p>
          <a:p>
            <a:pPr algn="ctr"/>
            <a:endParaRPr lang="en-GB" sz="1800" dirty="0">
              <a:solidFill>
                <a:schemeClr val="tx1"/>
              </a:solidFill>
            </a:endParaRPr>
          </a:p>
          <a:p>
            <a:pPr algn="ctr"/>
            <a:r>
              <a:rPr lang="en-GB" sz="1800" dirty="0">
                <a:solidFill>
                  <a:schemeClr val="tx1"/>
                </a:solidFill>
              </a:rPr>
              <a:t>EU Port</a:t>
            </a:r>
          </a:p>
        </p:txBody>
      </p:sp>
      <p:pic>
        <p:nvPicPr>
          <p:cNvPr id="8" name="Graphic 7" descr="Crane">
            <a:extLst>
              <a:ext uri="{FF2B5EF4-FFF2-40B4-BE49-F238E27FC236}">
                <a16:creationId xmlns:a16="http://schemas.microsoft.com/office/drawing/2014/main" id="{6B75967F-213A-4C79-9632-0EBFADD27E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8873" y="1862826"/>
            <a:ext cx="592591" cy="729947"/>
          </a:xfrm>
          <a:prstGeom prst="rect">
            <a:avLst/>
          </a:prstGeom>
        </p:spPr>
      </p:pic>
      <p:pic>
        <p:nvPicPr>
          <p:cNvPr id="43" name="Graphic 42" descr="Cruise ship">
            <a:extLst>
              <a:ext uri="{FF2B5EF4-FFF2-40B4-BE49-F238E27FC236}">
                <a16:creationId xmlns:a16="http://schemas.microsoft.com/office/drawing/2014/main" id="{D8DCC1B2-7C60-4AF9-919B-683353B332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2083" y="1826800"/>
            <a:ext cx="685800" cy="644567"/>
          </a:xfrm>
          <a:prstGeom prst="rect">
            <a:avLst/>
          </a:prstGeom>
        </p:spPr>
      </p:pic>
      <p:pic>
        <p:nvPicPr>
          <p:cNvPr id="45" name="Graphic 44" descr="Cruise ship">
            <a:extLst>
              <a:ext uri="{FF2B5EF4-FFF2-40B4-BE49-F238E27FC236}">
                <a16:creationId xmlns:a16="http://schemas.microsoft.com/office/drawing/2014/main" id="{DBA08997-24B7-42CE-AE01-FFDD6A0EAF3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53561" y="2762928"/>
            <a:ext cx="685800" cy="644567"/>
          </a:xfrm>
          <a:prstGeom prst="rect">
            <a:avLst/>
          </a:prstGeom>
        </p:spPr>
      </p:pic>
      <p:pic>
        <p:nvPicPr>
          <p:cNvPr id="46" name="Graphic 45" descr="Cruise ship">
            <a:extLst>
              <a:ext uri="{FF2B5EF4-FFF2-40B4-BE49-F238E27FC236}">
                <a16:creationId xmlns:a16="http://schemas.microsoft.com/office/drawing/2014/main" id="{AC8B3C6D-4195-4780-8274-658FA0A41A3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26227" y="4321892"/>
            <a:ext cx="685800" cy="644567"/>
          </a:xfrm>
          <a:prstGeom prst="rect">
            <a:avLst/>
          </a:prstGeom>
        </p:spPr>
      </p:pic>
      <p:grpSp>
        <p:nvGrpSpPr>
          <p:cNvPr id="47" name="Group 46">
            <a:extLst>
              <a:ext uri="{FF2B5EF4-FFF2-40B4-BE49-F238E27FC236}">
                <a16:creationId xmlns:a16="http://schemas.microsoft.com/office/drawing/2014/main" id="{A0AF0C3F-00A3-479B-979D-71C47F3A9E71}"/>
              </a:ext>
            </a:extLst>
          </p:cNvPr>
          <p:cNvGrpSpPr/>
          <p:nvPr/>
        </p:nvGrpSpPr>
        <p:grpSpPr>
          <a:xfrm>
            <a:off x="1298095" y="1664395"/>
            <a:ext cx="2156081" cy="3438790"/>
            <a:chOff x="138564" y="1029716"/>
            <a:chExt cx="1243366" cy="5568696"/>
          </a:xfrm>
          <a:solidFill>
            <a:schemeClr val="accent6"/>
          </a:solidFill>
        </p:grpSpPr>
        <p:sp>
          <p:nvSpPr>
            <p:cNvPr id="48" name="Rectangle 47">
              <a:extLst>
                <a:ext uri="{FF2B5EF4-FFF2-40B4-BE49-F238E27FC236}">
                  <a16:creationId xmlns:a16="http://schemas.microsoft.com/office/drawing/2014/main" id="{C7082B6C-F2F4-4C54-8DDF-7DB3364B86C1}"/>
                </a:ext>
              </a:extLst>
            </p:cNvPr>
            <p:cNvSpPr/>
            <p:nvPr/>
          </p:nvSpPr>
          <p:spPr>
            <a:xfrm>
              <a:off x="138564" y="1029716"/>
              <a:ext cx="1243366" cy="55686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a:p>
              <a:pPr algn="ctr"/>
              <a:r>
                <a:rPr lang="en-GB" sz="1800" dirty="0"/>
                <a:t>Sea</a:t>
              </a:r>
            </a:p>
          </p:txBody>
        </p:sp>
        <p:pic>
          <p:nvPicPr>
            <p:cNvPr id="59" name="Graphic 58" descr="Cruise ship">
              <a:extLst>
                <a:ext uri="{FF2B5EF4-FFF2-40B4-BE49-F238E27FC236}">
                  <a16:creationId xmlns:a16="http://schemas.microsoft.com/office/drawing/2014/main" id="{0AF1DF02-05A6-4DD9-9939-B0AF417EC1D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89723" y="1812392"/>
              <a:ext cx="914400" cy="914400"/>
            </a:xfrm>
            <a:prstGeom prst="rect">
              <a:avLst/>
            </a:prstGeom>
          </p:spPr>
        </p:pic>
      </p:grpSp>
      <p:sp>
        <p:nvSpPr>
          <p:cNvPr id="80" name="Rectangle 79">
            <a:extLst>
              <a:ext uri="{FF2B5EF4-FFF2-40B4-BE49-F238E27FC236}">
                <a16:creationId xmlns:a16="http://schemas.microsoft.com/office/drawing/2014/main" id="{07818CEB-4A18-45AC-8021-5254BFB99B8D}"/>
              </a:ext>
            </a:extLst>
          </p:cNvPr>
          <p:cNvSpPr/>
          <p:nvPr/>
        </p:nvSpPr>
        <p:spPr>
          <a:xfrm>
            <a:off x="3539324" y="1664394"/>
            <a:ext cx="1046574" cy="3438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242000" rtlCol="0" anchor="t" anchorCtr="0"/>
          <a:lstStyle/>
          <a:p>
            <a:pPr algn="ctr"/>
            <a:endParaRPr lang="en-GB" sz="1500" dirty="0">
              <a:solidFill>
                <a:schemeClr val="tx1"/>
              </a:solidFill>
            </a:endParaRPr>
          </a:p>
          <a:p>
            <a:pPr algn="ctr"/>
            <a:endParaRPr lang="en-GB" sz="1800" dirty="0">
              <a:solidFill>
                <a:schemeClr val="tx1"/>
              </a:solidFill>
            </a:endParaRPr>
          </a:p>
          <a:p>
            <a:pPr algn="ctr"/>
            <a:r>
              <a:rPr lang="en-GB" sz="1800" dirty="0">
                <a:solidFill>
                  <a:schemeClr val="tx1"/>
                </a:solidFill>
              </a:rPr>
              <a:t> GB Port</a:t>
            </a:r>
          </a:p>
        </p:txBody>
      </p:sp>
      <p:pic>
        <p:nvPicPr>
          <p:cNvPr id="81" name="Graphic 80" descr="Cruise ship">
            <a:extLst>
              <a:ext uri="{FF2B5EF4-FFF2-40B4-BE49-F238E27FC236}">
                <a16:creationId xmlns:a16="http://schemas.microsoft.com/office/drawing/2014/main" id="{4FC97120-3E6E-40D4-BA9F-D2DB0268BA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69014" y="2261406"/>
            <a:ext cx="685800" cy="644567"/>
          </a:xfrm>
          <a:prstGeom prst="rect">
            <a:avLst/>
          </a:prstGeom>
        </p:spPr>
      </p:pic>
      <p:pic>
        <p:nvPicPr>
          <p:cNvPr id="82" name="Graphic 81" descr="Cruise ship">
            <a:extLst>
              <a:ext uri="{FF2B5EF4-FFF2-40B4-BE49-F238E27FC236}">
                <a16:creationId xmlns:a16="http://schemas.microsoft.com/office/drawing/2014/main" id="{073E24E2-4C38-404B-965C-0F7961C2E90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10008" y="3682295"/>
            <a:ext cx="685800" cy="644567"/>
          </a:xfrm>
          <a:prstGeom prst="rect">
            <a:avLst/>
          </a:prstGeom>
        </p:spPr>
      </p:pic>
      <p:sp>
        <p:nvSpPr>
          <p:cNvPr id="83" name="Rectangle 82">
            <a:extLst>
              <a:ext uri="{FF2B5EF4-FFF2-40B4-BE49-F238E27FC236}">
                <a16:creationId xmlns:a16="http://schemas.microsoft.com/office/drawing/2014/main" id="{6BFB5A06-0452-4C21-80E9-04BAB3B5FFBE}"/>
              </a:ext>
            </a:extLst>
          </p:cNvPr>
          <p:cNvSpPr/>
          <p:nvPr/>
        </p:nvSpPr>
        <p:spPr>
          <a:xfrm>
            <a:off x="4587347" y="1664394"/>
            <a:ext cx="1046574" cy="3438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242000" rtlCol="0" anchor="t" anchorCtr="0"/>
          <a:lstStyle/>
          <a:p>
            <a:pPr algn="ctr"/>
            <a:endParaRPr lang="en-GB" sz="1500" dirty="0">
              <a:solidFill>
                <a:schemeClr val="tx1"/>
              </a:solidFill>
            </a:endParaRPr>
          </a:p>
          <a:p>
            <a:pPr algn="ctr"/>
            <a:endParaRPr lang="en-GB" sz="1800" dirty="0">
              <a:solidFill>
                <a:schemeClr val="tx1"/>
              </a:solidFill>
            </a:endParaRPr>
          </a:p>
          <a:p>
            <a:pPr algn="ctr"/>
            <a:r>
              <a:rPr lang="en-GB" sz="1500" dirty="0">
                <a:solidFill>
                  <a:schemeClr val="tx1"/>
                </a:solidFill>
              </a:rPr>
              <a:t>GB Mainland</a:t>
            </a:r>
          </a:p>
        </p:txBody>
      </p:sp>
      <p:pic>
        <p:nvPicPr>
          <p:cNvPr id="84" name="Graphic 83" descr="Crane">
            <a:extLst>
              <a:ext uri="{FF2B5EF4-FFF2-40B4-BE49-F238E27FC236}">
                <a16:creationId xmlns:a16="http://schemas.microsoft.com/office/drawing/2014/main" id="{B9749219-6C4D-43A1-BF84-D8D3919070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11963" y="1826800"/>
            <a:ext cx="592591" cy="729947"/>
          </a:xfrm>
          <a:prstGeom prst="rect">
            <a:avLst/>
          </a:prstGeom>
        </p:spPr>
      </p:pic>
      <p:grpSp>
        <p:nvGrpSpPr>
          <p:cNvPr id="86" name="Group 85">
            <a:extLst>
              <a:ext uri="{FF2B5EF4-FFF2-40B4-BE49-F238E27FC236}">
                <a16:creationId xmlns:a16="http://schemas.microsoft.com/office/drawing/2014/main" id="{F52F0C2C-6AF1-4E17-9F7A-66473D16E899}"/>
              </a:ext>
            </a:extLst>
          </p:cNvPr>
          <p:cNvGrpSpPr/>
          <p:nvPr/>
        </p:nvGrpSpPr>
        <p:grpSpPr>
          <a:xfrm>
            <a:off x="4808841" y="1870422"/>
            <a:ext cx="707501" cy="640477"/>
            <a:chOff x="0" y="0"/>
            <a:chExt cx="1733550" cy="1741049"/>
          </a:xfrm>
        </p:grpSpPr>
        <p:sp>
          <p:nvSpPr>
            <p:cNvPr id="87" name="Isosceles Triangle 86">
              <a:extLst>
                <a:ext uri="{FF2B5EF4-FFF2-40B4-BE49-F238E27FC236}">
                  <a16:creationId xmlns:a16="http://schemas.microsoft.com/office/drawing/2014/main" id="{940915E0-6FEC-46D7-835C-9B668030E52B}"/>
                </a:ext>
              </a:extLst>
            </p:cNvPr>
            <p:cNvSpPr/>
            <p:nvPr/>
          </p:nvSpPr>
          <p:spPr>
            <a:xfrm>
              <a:off x="3594" y="0"/>
              <a:ext cx="1729956" cy="483439"/>
            </a:xfrm>
            <a:prstGeom prst="triangle">
              <a:avLst>
                <a:gd name="adj" fmla="val 50498"/>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Aft>
                  <a:spcPts val="600"/>
                </a:spcAft>
              </a:pPr>
              <a:r>
                <a:rPr lang="en-GB" sz="450" dirty="0">
                  <a:ea typeface="Calibri" panose="020F0502020204030204" pitchFamily="34" charset="0"/>
                  <a:cs typeface="Times New Roman" panose="02020603050405020304" pitchFamily="18" charset="0"/>
                </a:rPr>
                <a:t>Excise Warehouse</a:t>
              </a:r>
              <a:endParaRPr lang="en-GB" sz="825" dirty="0">
                <a:ea typeface="Calibri" panose="020F0502020204030204" pitchFamily="34" charset="0"/>
                <a:cs typeface="Times New Roman" panose="02020603050405020304" pitchFamily="18" charset="0"/>
              </a:endParaRPr>
            </a:p>
          </p:txBody>
        </p:sp>
        <p:sp>
          <p:nvSpPr>
            <p:cNvPr id="88" name="Rectangle 87">
              <a:extLst>
                <a:ext uri="{FF2B5EF4-FFF2-40B4-BE49-F238E27FC236}">
                  <a16:creationId xmlns:a16="http://schemas.microsoft.com/office/drawing/2014/main" id="{3452F845-0E93-4F1A-A718-D8FAC296C756}"/>
                </a:ext>
              </a:extLst>
            </p:cNvPr>
            <p:cNvSpPr/>
            <p:nvPr/>
          </p:nvSpPr>
          <p:spPr>
            <a:xfrm>
              <a:off x="0" y="481282"/>
              <a:ext cx="1733550" cy="1143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89" name="Rectangle 88">
              <a:extLst>
                <a:ext uri="{FF2B5EF4-FFF2-40B4-BE49-F238E27FC236}">
                  <a16:creationId xmlns:a16="http://schemas.microsoft.com/office/drawing/2014/main" id="{A79C82B0-A857-4B5D-8C9A-6FDAB3032013}"/>
                </a:ext>
              </a:extLst>
            </p:cNvPr>
            <p:cNvSpPr/>
            <p:nvPr/>
          </p:nvSpPr>
          <p:spPr>
            <a:xfrm>
              <a:off x="0" y="593426"/>
              <a:ext cx="203200" cy="1143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90" name="Rectangle 89">
              <a:extLst>
                <a:ext uri="{FF2B5EF4-FFF2-40B4-BE49-F238E27FC236}">
                  <a16:creationId xmlns:a16="http://schemas.microsoft.com/office/drawing/2014/main" id="{13A626AD-4651-4D71-8909-2D00C93D292E}"/>
                </a:ext>
              </a:extLst>
            </p:cNvPr>
            <p:cNvSpPr/>
            <p:nvPr/>
          </p:nvSpPr>
          <p:spPr>
            <a:xfrm>
              <a:off x="1526875" y="593426"/>
              <a:ext cx="203200" cy="1143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nvGrpSpPr>
            <p:cNvPr id="91" name="Group 90">
              <a:extLst>
                <a:ext uri="{FF2B5EF4-FFF2-40B4-BE49-F238E27FC236}">
                  <a16:creationId xmlns:a16="http://schemas.microsoft.com/office/drawing/2014/main" id="{AC5BC28E-1CBC-42AE-A984-5A003A3B2FD4}"/>
                </a:ext>
              </a:extLst>
            </p:cNvPr>
            <p:cNvGrpSpPr/>
            <p:nvPr/>
          </p:nvGrpSpPr>
          <p:grpSpPr>
            <a:xfrm>
              <a:off x="284671" y="653811"/>
              <a:ext cx="463550" cy="509269"/>
              <a:chOff x="0" y="0"/>
              <a:chExt cx="463550" cy="509269"/>
            </a:xfrm>
            <a:solidFill>
              <a:schemeClr val="tx1"/>
            </a:solidFill>
          </p:grpSpPr>
          <p:sp>
            <p:nvSpPr>
              <p:cNvPr id="110" name="Rectangle 109">
                <a:extLst>
                  <a:ext uri="{FF2B5EF4-FFF2-40B4-BE49-F238E27FC236}">
                    <a16:creationId xmlns:a16="http://schemas.microsoft.com/office/drawing/2014/main" id="{AF55F3E0-EBA9-4C45-BBD2-37798BFC4788}"/>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1" name="Rectangle 110">
                <a:extLst>
                  <a:ext uri="{FF2B5EF4-FFF2-40B4-BE49-F238E27FC236}">
                    <a16:creationId xmlns:a16="http://schemas.microsoft.com/office/drawing/2014/main" id="{D7931AE8-8F72-4902-AF34-D992CCDBF2C6}"/>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2" name="Rectangle 111">
                <a:extLst>
                  <a:ext uri="{FF2B5EF4-FFF2-40B4-BE49-F238E27FC236}">
                    <a16:creationId xmlns:a16="http://schemas.microsoft.com/office/drawing/2014/main" id="{A2F14B80-BF97-44BE-B21A-7E9614789444}"/>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3" name="Rectangle 112">
                <a:extLst>
                  <a:ext uri="{FF2B5EF4-FFF2-40B4-BE49-F238E27FC236}">
                    <a16:creationId xmlns:a16="http://schemas.microsoft.com/office/drawing/2014/main" id="{349DAEBE-55ED-4EDF-9A37-70F387DB0C71}"/>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4" name="Rectangle 113">
                <a:extLst>
                  <a:ext uri="{FF2B5EF4-FFF2-40B4-BE49-F238E27FC236}">
                    <a16:creationId xmlns:a16="http://schemas.microsoft.com/office/drawing/2014/main" id="{E8E7E3C7-C63A-4A0B-AC55-0205BEF5C264}"/>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5" name="Rectangle 114">
                <a:extLst>
                  <a:ext uri="{FF2B5EF4-FFF2-40B4-BE49-F238E27FC236}">
                    <a16:creationId xmlns:a16="http://schemas.microsoft.com/office/drawing/2014/main" id="{070EBB12-A557-4E78-B35B-7C1A8C339A00}"/>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6" name="Rectangle 115">
                <a:extLst>
                  <a:ext uri="{FF2B5EF4-FFF2-40B4-BE49-F238E27FC236}">
                    <a16:creationId xmlns:a16="http://schemas.microsoft.com/office/drawing/2014/main" id="{A6958BEC-B6F3-4489-9A4E-6E28F5333341}"/>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17" name="Rectangle 116">
                <a:extLst>
                  <a:ext uri="{FF2B5EF4-FFF2-40B4-BE49-F238E27FC236}">
                    <a16:creationId xmlns:a16="http://schemas.microsoft.com/office/drawing/2014/main" id="{CE9F5CC3-DF0B-4038-9DCA-8847410D3D38}"/>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92" name="Group 91">
              <a:extLst>
                <a:ext uri="{FF2B5EF4-FFF2-40B4-BE49-F238E27FC236}">
                  <a16:creationId xmlns:a16="http://schemas.microsoft.com/office/drawing/2014/main" id="{BDDA12D3-EDB2-467C-B98F-2C0DA99E0FE0}"/>
                </a:ext>
              </a:extLst>
            </p:cNvPr>
            <p:cNvGrpSpPr/>
            <p:nvPr/>
          </p:nvGrpSpPr>
          <p:grpSpPr>
            <a:xfrm>
              <a:off x="267419" y="1231780"/>
              <a:ext cx="463550" cy="509269"/>
              <a:chOff x="0" y="0"/>
              <a:chExt cx="463550" cy="509269"/>
            </a:xfrm>
            <a:solidFill>
              <a:schemeClr val="tx1"/>
            </a:solidFill>
          </p:grpSpPr>
          <p:sp>
            <p:nvSpPr>
              <p:cNvPr id="102" name="Rectangle 101">
                <a:extLst>
                  <a:ext uri="{FF2B5EF4-FFF2-40B4-BE49-F238E27FC236}">
                    <a16:creationId xmlns:a16="http://schemas.microsoft.com/office/drawing/2014/main" id="{8E219247-9D87-43BF-9569-0BD3D71E5B0F}"/>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3" name="Rectangle 102">
                <a:extLst>
                  <a:ext uri="{FF2B5EF4-FFF2-40B4-BE49-F238E27FC236}">
                    <a16:creationId xmlns:a16="http://schemas.microsoft.com/office/drawing/2014/main" id="{65A528DE-2121-4976-A0A6-F96549311075}"/>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4" name="Rectangle 103">
                <a:extLst>
                  <a:ext uri="{FF2B5EF4-FFF2-40B4-BE49-F238E27FC236}">
                    <a16:creationId xmlns:a16="http://schemas.microsoft.com/office/drawing/2014/main" id="{8F6A7406-0B4D-4CB7-8734-6A29F3DA8735}"/>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5" name="Rectangle 104">
                <a:extLst>
                  <a:ext uri="{FF2B5EF4-FFF2-40B4-BE49-F238E27FC236}">
                    <a16:creationId xmlns:a16="http://schemas.microsoft.com/office/drawing/2014/main" id="{BEB1C030-EEE5-4139-9811-0693D2F35774}"/>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6" name="Rectangle 105">
                <a:extLst>
                  <a:ext uri="{FF2B5EF4-FFF2-40B4-BE49-F238E27FC236}">
                    <a16:creationId xmlns:a16="http://schemas.microsoft.com/office/drawing/2014/main" id="{536E58CB-7ECB-4C75-BBCF-B822AA811F5E}"/>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7" name="Rectangle 106">
                <a:extLst>
                  <a:ext uri="{FF2B5EF4-FFF2-40B4-BE49-F238E27FC236}">
                    <a16:creationId xmlns:a16="http://schemas.microsoft.com/office/drawing/2014/main" id="{4DFBE77F-1478-468A-BFF3-A67334A98170}"/>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8" name="Rectangle 107">
                <a:extLst>
                  <a:ext uri="{FF2B5EF4-FFF2-40B4-BE49-F238E27FC236}">
                    <a16:creationId xmlns:a16="http://schemas.microsoft.com/office/drawing/2014/main" id="{612F5827-18C1-4EA5-B882-3A0F27F47B7F}"/>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9" name="Rectangle 108">
                <a:extLst>
                  <a:ext uri="{FF2B5EF4-FFF2-40B4-BE49-F238E27FC236}">
                    <a16:creationId xmlns:a16="http://schemas.microsoft.com/office/drawing/2014/main" id="{22AEF0FF-2B5C-48DF-B6C4-0408ACD217E0}"/>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93" name="Group 92">
              <a:extLst>
                <a:ext uri="{FF2B5EF4-FFF2-40B4-BE49-F238E27FC236}">
                  <a16:creationId xmlns:a16="http://schemas.microsoft.com/office/drawing/2014/main" id="{7407338F-C5A6-40D8-B33C-C4B674E296CB}"/>
                </a:ext>
              </a:extLst>
            </p:cNvPr>
            <p:cNvGrpSpPr/>
            <p:nvPr/>
          </p:nvGrpSpPr>
          <p:grpSpPr>
            <a:xfrm>
              <a:off x="923026" y="1231780"/>
              <a:ext cx="463550" cy="509269"/>
              <a:chOff x="0" y="0"/>
              <a:chExt cx="463550" cy="509269"/>
            </a:xfrm>
            <a:solidFill>
              <a:schemeClr val="tx1"/>
            </a:solidFill>
          </p:grpSpPr>
          <p:sp>
            <p:nvSpPr>
              <p:cNvPr id="94" name="Rectangle 93">
                <a:extLst>
                  <a:ext uri="{FF2B5EF4-FFF2-40B4-BE49-F238E27FC236}">
                    <a16:creationId xmlns:a16="http://schemas.microsoft.com/office/drawing/2014/main" id="{E452AE4E-AAB2-4001-B107-4F64D2E0D44D}"/>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95" name="Rectangle 94">
                <a:extLst>
                  <a:ext uri="{FF2B5EF4-FFF2-40B4-BE49-F238E27FC236}">
                    <a16:creationId xmlns:a16="http://schemas.microsoft.com/office/drawing/2014/main" id="{098FDA8E-4A40-4735-BA4B-D0364D0871A6}"/>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96" name="Rectangle 95">
                <a:extLst>
                  <a:ext uri="{FF2B5EF4-FFF2-40B4-BE49-F238E27FC236}">
                    <a16:creationId xmlns:a16="http://schemas.microsoft.com/office/drawing/2014/main" id="{C31499D7-7581-48E9-8A57-CAD2516271B0}"/>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97" name="Rectangle 96">
                <a:extLst>
                  <a:ext uri="{FF2B5EF4-FFF2-40B4-BE49-F238E27FC236}">
                    <a16:creationId xmlns:a16="http://schemas.microsoft.com/office/drawing/2014/main" id="{1A46DEAC-FCC9-47F1-B4A6-9DDF8151DF97}"/>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98" name="Rectangle 97">
                <a:extLst>
                  <a:ext uri="{FF2B5EF4-FFF2-40B4-BE49-F238E27FC236}">
                    <a16:creationId xmlns:a16="http://schemas.microsoft.com/office/drawing/2014/main" id="{E6D1AD71-0998-48EA-9211-8D80A2B2B8FB}"/>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dirty="0"/>
              </a:p>
            </p:txBody>
          </p:sp>
          <p:sp>
            <p:nvSpPr>
              <p:cNvPr id="99" name="Rectangle 98">
                <a:extLst>
                  <a:ext uri="{FF2B5EF4-FFF2-40B4-BE49-F238E27FC236}">
                    <a16:creationId xmlns:a16="http://schemas.microsoft.com/office/drawing/2014/main" id="{940EDFB5-30E0-4911-AD68-08C50C5124CC}"/>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0" name="Rectangle 99">
                <a:extLst>
                  <a:ext uri="{FF2B5EF4-FFF2-40B4-BE49-F238E27FC236}">
                    <a16:creationId xmlns:a16="http://schemas.microsoft.com/office/drawing/2014/main" id="{E7701078-BCA2-4BAB-B5FC-590FFC929DB0}"/>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01" name="Rectangle 100">
                <a:extLst>
                  <a:ext uri="{FF2B5EF4-FFF2-40B4-BE49-F238E27FC236}">
                    <a16:creationId xmlns:a16="http://schemas.microsoft.com/office/drawing/2014/main" id="{5DC3AB6B-FAA1-47F5-A43B-C360F64D83EA}"/>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pic>
        <p:nvPicPr>
          <p:cNvPr id="118" name="Graphic 117" descr="Truck">
            <a:extLst>
              <a:ext uri="{FF2B5EF4-FFF2-40B4-BE49-F238E27FC236}">
                <a16:creationId xmlns:a16="http://schemas.microsoft.com/office/drawing/2014/main" id="{95937319-EC47-4B67-B134-0D9AD785EEB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527" y="3778089"/>
            <a:ext cx="630049" cy="630049"/>
          </a:xfrm>
          <a:prstGeom prst="rect">
            <a:avLst/>
          </a:prstGeom>
        </p:spPr>
      </p:pic>
      <p:pic>
        <p:nvPicPr>
          <p:cNvPr id="119" name="Graphic 118" descr="Truck">
            <a:extLst>
              <a:ext uri="{FF2B5EF4-FFF2-40B4-BE49-F238E27FC236}">
                <a16:creationId xmlns:a16="http://schemas.microsoft.com/office/drawing/2014/main" id="{0BA53B7A-4745-4930-9D27-68F8A86393D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19911" y="3783660"/>
            <a:ext cx="630049" cy="630049"/>
          </a:xfrm>
          <a:prstGeom prst="rect">
            <a:avLst/>
          </a:prstGeom>
        </p:spPr>
      </p:pic>
      <p:pic>
        <p:nvPicPr>
          <p:cNvPr id="120" name="Graphic 119" descr="Truck">
            <a:extLst>
              <a:ext uri="{FF2B5EF4-FFF2-40B4-BE49-F238E27FC236}">
                <a16:creationId xmlns:a16="http://schemas.microsoft.com/office/drawing/2014/main" id="{800DDE2E-55DA-4622-8BCB-19952E9D6A4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6191" y="4272574"/>
            <a:ext cx="630049" cy="630049"/>
          </a:xfrm>
          <a:prstGeom prst="rect">
            <a:avLst/>
          </a:prstGeom>
        </p:spPr>
      </p:pic>
      <p:pic>
        <p:nvPicPr>
          <p:cNvPr id="121" name="Graphic 120" descr="Truck">
            <a:extLst>
              <a:ext uri="{FF2B5EF4-FFF2-40B4-BE49-F238E27FC236}">
                <a16:creationId xmlns:a16="http://schemas.microsoft.com/office/drawing/2014/main" id="{D3009F19-AA92-4499-AB0A-57B9F68A72D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19910" y="4274545"/>
            <a:ext cx="630049" cy="630049"/>
          </a:xfrm>
          <a:prstGeom prst="rect">
            <a:avLst/>
          </a:prstGeom>
        </p:spPr>
      </p:pic>
      <p:pic>
        <p:nvPicPr>
          <p:cNvPr id="122" name="Graphic 121" descr="Truck">
            <a:extLst>
              <a:ext uri="{FF2B5EF4-FFF2-40B4-BE49-F238E27FC236}">
                <a16:creationId xmlns:a16="http://schemas.microsoft.com/office/drawing/2014/main" id="{4281E1BF-64B7-4CBA-B0FC-2396BF4AFD0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91479" y="3837154"/>
            <a:ext cx="630049" cy="630049"/>
          </a:xfrm>
          <a:prstGeom prst="rect">
            <a:avLst/>
          </a:prstGeom>
        </p:spPr>
      </p:pic>
      <p:pic>
        <p:nvPicPr>
          <p:cNvPr id="123" name="Graphic 122" descr="Truck">
            <a:extLst>
              <a:ext uri="{FF2B5EF4-FFF2-40B4-BE49-F238E27FC236}">
                <a16:creationId xmlns:a16="http://schemas.microsoft.com/office/drawing/2014/main" id="{C9F0D48B-7296-4B61-B518-8EFB68DC556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084376" y="3840827"/>
            <a:ext cx="630049" cy="630049"/>
          </a:xfrm>
          <a:prstGeom prst="rect">
            <a:avLst/>
          </a:prstGeom>
        </p:spPr>
      </p:pic>
      <p:pic>
        <p:nvPicPr>
          <p:cNvPr id="124" name="Graphic 123" descr="Truck">
            <a:extLst>
              <a:ext uri="{FF2B5EF4-FFF2-40B4-BE49-F238E27FC236}">
                <a16:creationId xmlns:a16="http://schemas.microsoft.com/office/drawing/2014/main" id="{0EC198E8-EF36-40E3-A757-3DA68306589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488349" y="4233651"/>
            <a:ext cx="630049" cy="630049"/>
          </a:xfrm>
          <a:prstGeom prst="rect">
            <a:avLst/>
          </a:prstGeom>
        </p:spPr>
      </p:pic>
      <p:pic>
        <p:nvPicPr>
          <p:cNvPr id="125" name="Graphic 124" descr="Truck">
            <a:extLst>
              <a:ext uri="{FF2B5EF4-FFF2-40B4-BE49-F238E27FC236}">
                <a16:creationId xmlns:a16="http://schemas.microsoft.com/office/drawing/2014/main" id="{2C558A25-39EE-445A-8EE1-D658EA12455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084183" y="4254368"/>
            <a:ext cx="630049" cy="630049"/>
          </a:xfrm>
          <a:prstGeom prst="rect">
            <a:avLst/>
          </a:prstGeom>
        </p:spPr>
      </p:pic>
      <p:sp>
        <p:nvSpPr>
          <p:cNvPr id="128" name="TextBox 127">
            <a:extLst>
              <a:ext uri="{FF2B5EF4-FFF2-40B4-BE49-F238E27FC236}">
                <a16:creationId xmlns:a16="http://schemas.microsoft.com/office/drawing/2014/main" id="{507E1B92-BB79-43A8-B42B-318FBB114395}"/>
              </a:ext>
            </a:extLst>
          </p:cNvPr>
          <p:cNvSpPr txBox="1"/>
          <p:nvPr/>
        </p:nvSpPr>
        <p:spPr>
          <a:xfrm>
            <a:off x="5716726" y="1664395"/>
            <a:ext cx="3167851" cy="4524315"/>
          </a:xfrm>
          <a:prstGeom prst="rect">
            <a:avLst/>
          </a:prstGeom>
          <a:noFill/>
        </p:spPr>
        <p:txBody>
          <a:bodyPr wrap="square" rtlCol="0">
            <a:spAutoFit/>
          </a:bodyPr>
          <a:lstStyle/>
          <a:p>
            <a:pPr marL="214313" indent="-214313">
              <a:buFont typeface="Arial" panose="020B0604020202020204" pitchFamily="34" charset="0"/>
              <a:buChar char="•"/>
            </a:pPr>
            <a:r>
              <a:rPr lang="en-GB" sz="1200" dirty="0"/>
              <a:t>Presentation (Arrival) of customs declaration will occur at the end of the following working day to allow goods to flow (only at ports where the transitional policy applies) </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If excise duty suspended Registered Consignor lodges </a:t>
            </a:r>
            <a:r>
              <a:rPr lang="en-GB" sz="1200" dirty="0" err="1"/>
              <a:t>eAD</a:t>
            </a:r>
            <a:r>
              <a:rPr lang="en-GB" sz="1200" dirty="0"/>
              <a:t> to begin the duty suspended movement</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HMG will continue to carry out risk based checks both at the border and inland to disrupt criminal activity</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Arrangements end in July 2020 when the Goods Vehicle Movement System (</a:t>
            </a:r>
            <a:r>
              <a:rPr lang="en-GB" sz="1200" dirty="0" err="1"/>
              <a:t>GVMS</a:t>
            </a:r>
            <a:r>
              <a:rPr lang="en-GB" sz="1200" dirty="0"/>
              <a:t>) is fully operational. This will notify HMRC of freight arrival in real time. </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Allows Business time to respond to the impacts of </a:t>
            </a:r>
            <a:r>
              <a:rPr lang="en-GB" sz="1200" dirty="0" err="1"/>
              <a:t>Covid</a:t>
            </a:r>
            <a:r>
              <a:rPr lang="en-GB" sz="1200" dirty="0"/>
              <a:t>-19 &amp; EU transition</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p:txBody>
      </p:sp>
      <p:sp>
        <p:nvSpPr>
          <p:cNvPr id="129" name="Rectangle: Rounded Corners 128">
            <a:extLst>
              <a:ext uri="{FF2B5EF4-FFF2-40B4-BE49-F238E27FC236}">
                <a16:creationId xmlns:a16="http://schemas.microsoft.com/office/drawing/2014/main" id="{B0D7DDA2-5CAB-4B7F-9FA2-8BFCE423A334}"/>
              </a:ext>
            </a:extLst>
          </p:cNvPr>
          <p:cNvSpPr/>
          <p:nvPr/>
        </p:nvSpPr>
        <p:spPr>
          <a:xfrm>
            <a:off x="817450" y="2448636"/>
            <a:ext cx="785837" cy="64793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t>Pre-notification of excise import</a:t>
            </a:r>
            <a:endParaRPr lang="en-GB" sz="675" dirty="0"/>
          </a:p>
        </p:txBody>
      </p:sp>
      <p:sp>
        <p:nvSpPr>
          <p:cNvPr id="131" name="Rectangle: Rounded Corners 130">
            <a:extLst>
              <a:ext uri="{FF2B5EF4-FFF2-40B4-BE49-F238E27FC236}">
                <a16:creationId xmlns:a16="http://schemas.microsoft.com/office/drawing/2014/main" id="{3464F5DF-E6BB-4133-A106-C6F273ECF725}"/>
              </a:ext>
            </a:extLst>
          </p:cNvPr>
          <p:cNvSpPr/>
          <p:nvPr/>
        </p:nvSpPr>
        <p:spPr>
          <a:xfrm>
            <a:off x="4762907" y="4159292"/>
            <a:ext cx="785837" cy="64793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err="1"/>
              <a:t>eAD</a:t>
            </a:r>
            <a:r>
              <a:rPr lang="en-GB" sz="675" dirty="0"/>
              <a:t> lodged retrospectively</a:t>
            </a:r>
          </a:p>
        </p:txBody>
      </p:sp>
      <p:sp>
        <p:nvSpPr>
          <p:cNvPr id="132" name="Rectangle: Rounded Corners 131">
            <a:extLst>
              <a:ext uri="{FF2B5EF4-FFF2-40B4-BE49-F238E27FC236}">
                <a16:creationId xmlns:a16="http://schemas.microsoft.com/office/drawing/2014/main" id="{51D86DFA-69E9-4D44-8C6A-8D774E6EB8B4}"/>
              </a:ext>
            </a:extLst>
          </p:cNvPr>
          <p:cNvSpPr/>
          <p:nvPr/>
        </p:nvSpPr>
        <p:spPr>
          <a:xfrm>
            <a:off x="4762907" y="2562936"/>
            <a:ext cx="785837" cy="64793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t>Customs Declaration (end of following working day)</a:t>
            </a:r>
            <a:endParaRPr lang="en-GB" sz="675" dirty="0"/>
          </a:p>
        </p:txBody>
      </p:sp>
      <p:pic>
        <p:nvPicPr>
          <p:cNvPr id="133" name="Graphic 132" descr="Cruise ship">
            <a:extLst>
              <a:ext uri="{FF2B5EF4-FFF2-40B4-BE49-F238E27FC236}">
                <a16:creationId xmlns:a16="http://schemas.microsoft.com/office/drawing/2014/main" id="{9383E340-6669-4331-B4A8-1101A7AF56A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10040" y="1970639"/>
            <a:ext cx="685800" cy="644567"/>
          </a:xfrm>
          <a:prstGeom prst="rect">
            <a:avLst/>
          </a:prstGeom>
        </p:spPr>
      </p:pic>
      <p:pic>
        <p:nvPicPr>
          <p:cNvPr id="134" name="Graphic 133" descr="Cruise ship">
            <a:extLst>
              <a:ext uri="{FF2B5EF4-FFF2-40B4-BE49-F238E27FC236}">
                <a16:creationId xmlns:a16="http://schemas.microsoft.com/office/drawing/2014/main" id="{49550F32-2BB8-409E-807D-47CB77A245C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59880" y="4256839"/>
            <a:ext cx="685800" cy="644567"/>
          </a:xfrm>
          <a:prstGeom prst="rect">
            <a:avLst/>
          </a:prstGeom>
        </p:spPr>
      </p:pic>
      <p:pic>
        <p:nvPicPr>
          <p:cNvPr id="135" name="Graphic 134" descr="Cruise ship">
            <a:extLst>
              <a:ext uri="{FF2B5EF4-FFF2-40B4-BE49-F238E27FC236}">
                <a16:creationId xmlns:a16="http://schemas.microsoft.com/office/drawing/2014/main" id="{2E2683EF-3C8D-4C71-92D1-56909FD501E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06624" y="3254365"/>
            <a:ext cx="685800" cy="644567"/>
          </a:xfrm>
          <a:prstGeom prst="rect">
            <a:avLst/>
          </a:prstGeom>
        </p:spPr>
      </p:pic>
      <p:grpSp>
        <p:nvGrpSpPr>
          <p:cNvPr id="126" name="Group 125">
            <a:extLst>
              <a:ext uri="{FF2B5EF4-FFF2-40B4-BE49-F238E27FC236}">
                <a16:creationId xmlns:a16="http://schemas.microsoft.com/office/drawing/2014/main" id="{EDE854E7-551B-4FA1-80ED-78B7F246A726}"/>
              </a:ext>
            </a:extLst>
          </p:cNvPr>
          <p:cNvGrpSpPr/>
          <p:nvPr/>
        </p:nvGrpSpPr>
        <p:grpSpPr>
          <a:xfrm>
            <a:off x="1869481" y="1870648"/>
            <a:ext cx="174884" cy="31271"/>
            <a:chOff x="8942104" y="4399836"/>
            <a:chExt cx="233179" cy="41695"/>
          </a:xfrm>
        </p:grpSpPr>
        <p:sp>
          <p:nvSpPr>
            <p:cNvPr id="127" name="Moon 126">
              <a:extLst>
                <a:ext uri="{FF2B5EF4-FFF2-40B4-BE49-F238E27FC236}">
                  <a16:creationId xmlns:a16="http://schemas.microsoft.com/office/drawing/2014/main" id="{DAE3AF74-462A-491F-A56F-FBFF9F007D86}"/>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30" name="Moon 129">
              <a:extLst>
                <a:ext uri="{FF2B5EF4-FFF2-40B4-BE49-F238E27FC236}">
                  <a16:creationId xmlns:a16="http://schemas.microsoft.com/office/drawing/2014/main" id="{FC0174CE-B328-4947-BB26-6BF0BBD1F06B}"/>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36" name="Group 135">
            <a:extLst>
              <a:ext uri="{FF2B5EF4-FFF2-40B4-BE49-F238E27FC236}">
                <a16:creationId xmlns:a16="http://schemas.microsoft.com/office/drawing/2014/main" id="{AAE352F4-9638-4B19-A233-49B3B1F50523}"/>
              </a:ext>
            </a:extLst>
          </p:cNvPr>
          <p:cNvGrpSpPr/>
          <p:nvPr/>
        </p:nvGrpSpPr>
        <p:grpSpPr>
          <a:xfrm>
            <a:off x="2769054" y="2127934"/>
            <a:ext cx="174884" cy="31271"/>
            <a:chOff x="8942104" y="4399836"/>
            <a:chExt cx="233179" cy="41695"/>
          </a:xfrm>
        </p:grpSpPr>
        <p:sp>
          <p:nvSpPr>
            <p:cNvPr id="137" name="Moon 136">
              <a:extLst>
                <a:ext uri="{FF2B5EF4-FFF2-40B4-BE49-F238E27FC236}">
                  <a16:creationId xmlns:a16="http://schemas.microsoft.com/office/drawing/2014/main" id="{DAEF72DB-5CAB-4252-AE88-5DACD0AABB61}"/>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38" name="Moon 137">
              <a:extLst>
                <a:ext uri="{FF2B5EF4-FFF2-40B4-BE49-F238E27FC236}">
                  <a16:creationId xmlns:a16="http://schemas.microsoft.com/office/drawing/2014/main" id="{00EE0F70-E2AB-4C00-9567-0E08F1AC0E8E}"/>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39" name="Group 138">
            <a:extLst>
              <a:ext uri="{FF2B5EF4-FFF2-40B4-BE49-F238E27FC236}">
                <a16:creationId xmlns:a16="http://schemas.microsoft.com/office/drawing/2014/main" id="{2530147D-D53A-4243-9D91-0087CFC582D0}"/>
              </a:ext>
            </a:extLst>
          </p:cNvPr>
          <p:cNvGrpSpPr/>
          <p:nvPr/>
        </p:nvGrpSpPr>
        <p:grpSpPr>
          <a:xfrm>
            <a:off x="1948402" y="2703718"/>
            <a:ext cx="174884" cy="31271"/>
            <a:chOff x="8942104" y="4399836"/>
            <a:chExt cx="233179" cy="41695"/>
          </a:xfrm>
        </p:grpSpPr>
        <p:sp>
          <p:nvSpPr>
            <p:cNvPr id="140" name="Moon 139">
              <a:extLst>
                <a:ext uri="{FF2B5EF4-FFF2-40B4-BE49-F238E27FC236}">
                  <a16:creationId xmlns:a16="http://schemas.microsoft.com/office/drawing/2014/main" id="{319781E3-3B55-4F8B-8679-F9FEF721CE6B}"/>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41" name="Moon 140">
              <a:extLst>
                <a:ext uri="{FF2B5EF4-FFF2-40B4-BE49-F238E27FC236}">
                  <a16:creationId xmlns:a16="http://schemas.microsoft.com/office/drawing/2014/main" id="{573589FB-2C8D-4633-91D9-A3ABAD061A0D}"/>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42" name="Group 141">
            <a:extLst>
              <a:ext uri="{FF2B5EF4-FFF2-40B4-BE49-F238E27FC236}">
                <a16:creationId xmlns:a16="http://schemas.microsoft.com/office/drawing/2014/main" id="{F70AC4FB-D6C9-4499-B0CB-E43B4D09F901}"/>
              </a:ext>
            </a:extLst>
          </p:cNvPr>
          <p:cNvGrpSpPr/>
          <p:nvPr/>
        </p:nvGrpSpPr>
        <p:grpSpPr>
          <a:xfrm>
            <a:off x="2777575" y="2890337"/>
            <a:ext cx="174884" cy="31271"/>
            <a:chOff x="8942104" y="4399836"/>
            <a:chExt cx="233179" cy="41695"/>
          </a:xfrm>
        </p:grpSpPr>
        <p:sp>
          <p:nvSpPr>
            <p:cNvPr id="143" name="Moon 142">
              <a:extLst>
                <a:ext uri="{FF2B5EF4-FFF2-40B4-BE49-F238E27FC236}">
                  <a16:creationId xmlns:a16="http://schemas.microsoft.com/office/drawing/2014/main" id="{A08A0E98-3A52-4A91-A0E9-3A100E94B42A}"/>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44" name="Moon 143">
              <a:extLst>
                <a:ext uri="{FF2B5EF4-FFF2-40B4-BE49-F238E27FC236}">
                  <a16:creationId xmlns:a16="http://schemas.microsoft.com/office/drawing/2014/main" id="{0D9BF399-0AD1-4CAA-A2E1-472A1E108742}"/>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45" name="Group 144">
            <a:extLst>
              <a:ext uri="{FF2B5EF4-FFF2-40B4-BE49-F238E27FC236}">
                <a16:creationId xmlns:a16="http://schemas.microsoft.com/office/drawing/2014/main" id="{36389F9F-35A2-429B-8A3F-7981950C5309}"/>
              </a:ext>
            </a:extLst>
          </p:cNvPr>
          <p:cNvGrpSpPr/>
          <p:nvPr/>
        </p:nvGrpSpPr>
        <p:grpSpPr>
          <a:xfrm>
            <a:off x="1882222" y="3493099"/>
            <a:ext cx="174884" cy="31271"/>
            <a:chOff x="8942104" y="4399836"/>
            <a:chExt cx="233179" cy="41695"/>
          </a:xfrm>
        </p:grpSpPr>
        <p:sp>
          <p:nvSpPr>
            <p:cNvPr id="146" name="Moon 145">
              <a:extLst>
                <a:ext uri="{FF2B5EF4-FFF2-40B4-BE49-F238E27FC236}">
                  <a16:creationId xmlns:a16="http://schemas.microsoft.com/office/drawing/2014/main" id="{4124A50A-F88D-4597-8CD1-2BE08E9BD6C0}"/>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47" name="Moon 146">
              <a:extLst>
                <a:ext uri="{FF2B5EF4-FFF2-40B4-BE49-F238E27FC236}">
                  <a16:creationId xmlns:a16="http://schemas.microsoft.com/office/drawing/2014/main" id="{135CC767-4B9E-4FDB-8B5F-415330579712}"/>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48" name="Group 147">
            <a:extLst>
              <a:ext uri="{FF2B5EF4-FFF2-40B4-BE49-F238E27FC236}">
                <a16:creationId xmlns:a16="http://schemas.microsoft.com/office/drawing/2014/main" id="{ABBF4E04-B739-4832-87EC-AE1BA3B02FFF}"/>
              </a:ext>
            </a:extLst>
          </p:cNvPr>
          <p:cNvGrpSpPr/>
          <p:nvPr/>
        </p:nvGrpSpPr>
        <p:grpSpPr>
          <a:xfrm>
            <a:off x="2781795" y="3750385"/>
            <a:ext cx="174884" cy="31271"/>
            <a:chOff x="8942104" y="4399836"/>
            <a:chExt cx="233179" cy="41695"/>
          </a:xfrm>
        </p:grpSpPr>
        <p:sp>
          <p:nvSpPr>
            <p:cNvPr id="149" name="Moon 148">
              <a:extLst>
                <a:ext uri="{FF2B5EF4-FFF2-40B4-BE49-F238E27FC236}">
                  <a16:creationId xmlns:a16="http://schemas.microsoft.com/office/drawing/2014/main" id="{31721A21-77A3-4027-8571-A4D16C1CDEA6}"/>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50" name="Moon 149">
              <a:extLst>
                <a:ext uri="{FF2B5EF4-FFF2-40B4-BE49-F238E27FC236}">
                  <a16:creationId xmlns:a16="http://schemas.microsoft.com/office/drawing/2014/main" id="{93101CC5-D10D-4021-B8D2-790523788F97}"/>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51" name="Group 150">
            <a:extLst>
              <a:ext uri="{FF2B5EF4-FFF2-40B4-BE49-F238E27FC236}">
                <a16:creationId xmlns:a16="http://schemas.microsoft.com/office/drawing/2014/main" id="{CA477EC1-2EDE-480F-850E-0DABF8A47293}"/>
              </a:ext>
            </a:extLst>
          </p:cNvPr>
          <p:cNvGrpSpPr/>
          <p:nvPr/>
        </p:nvGrpSpPr>
        <p:grpSpPr>
          <a:xfrm>
            <a:off x="1961143" y="4326169"/>
            <a:ext cx="174884" cy="31271"/>
            <a:chOff x="8942104" y="4399836"/>
            <a:chExt cx="233179" cy="41695"/>
          </a:xfrm>
        </p:grpSpPr>
        <p:sp>
          <p:nvSpPr>
            <p:cNvPr id="152" name="Moon 151">
              <a:extLst>
                <a:ext uri="{FF2B5EF4-FFF2-40B4-BE49-F238E27FC236}">
                  <a16:creationId xmlns:a16="http://schemas.microsoft.com/office/drawing/2014/main" id="{1498154D-C8AB-420A-AAC9-36F1EB247EAB}"/>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53" name="Moon 152">
              <a:extLst>
                <a:ext uri="{FF2B5EF4-FFF2-40B4-BE49-F238E27FC236}">
                  <a16:creationId xmlns:a16="http://schemas.microsoft.com/office/drawing/2014/main" id="{757D5CCD-B032-4A7D-B45B-5C7FCFA08E84}"/>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54" name="Group 153">
            <a:extLst>
              <a:ext uri="{FF2B5EF4-FFF2-40B4-BE49-F238E27FC236}">
                <a16:creationId xmlns:a16="http://schemas.microsoft.com/office/drawing/2014/main" id="{3C394973-4448-44A0-AD64-A0DDBD249D91}"/>
              </a:ext>
            </a:extLst>
          </p:cNvPr>
          <p:cNvGrpSpPr/>
          <p:nvPr/>
        </p:nvGrpSpPr>
        <p:grpSpPr>
          <a:xfrm>
            <a:off x="2790316" y="4512788"/>
            <a:ext cx="174884" cy="31271"/>
            <a:chOff x="8942104" y="4399836"/>
            <a:chExt cx="233179" cy="41695"/>
          </a:xfrm>
        </p:grpSpPr>
        <p:sp>
          <p:nvSpPr>
            <p:cNvPr id="155" name="Moon 154">
              <a:extLst>
                <a:ext uri="{FF2B5EF4-FFF2-40B4-BE49-F238E27FC236}">
                  <a16:creationId xmlns:a16="http://schemas.microsoft.com/office/drawing/2014/main" id="{180027E1-B142-4CB0-A306-85BA69A99144}"/>
                </a:ext>
              </a:extLst>
            </p:cNvPr>
            <p:cNvSpPr/>
            <p:nvPr/>
          </p:nvSpPr>
          <p:spPr>
            <a:xfrm rot="5682767" flipH="1">
              <a:off x="9097604" y="4363852"/>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56" name="Moon 155">
              <a:extLst>
                <a:ext uri="{FF2B5EF4-FFF2-40B4-BE49-F238E27FC236}">
                  <a16:creationId xmlns:a16="http://schemas.microsoft.com/office/drawing/2014/main" id="{8065A462-9360-4638-9BCD-06717674EF3B}"/>
                </a:ext>
              </a:extLst>
            </p:cNvPr>
            <p:cNvSpPr/>
            <p:nvPr/>
          </p:nvSpPr>
          <p:spPr>
            <a:xfrm rot="16482767" flipH="1">
              <a:off x="8991425" y="4350515"/>
              <a:ext cx="28358"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spTree>
    <p:extLst>
      <p:ext uri="{BB962C8B-B14F-4D97-AF65-F5344CB8AC3E}">
        <p14:creationId xmlns:p14="http://schemas.microsoft.com/office/powerpoint/2010/main" val="386198959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793" y="374402"/>
            <a:ext cx="8229600" cy="432365"/>
          </a:xfrm>
        </p:spPr>
        <p:txBody>
          <a:bodyPr/>
          <a:lstStyle/>
          <a:p>
            <a:pPr>
              <a:defRPr/>
            </a:pPr>
            <a:r>
              <a:rPr lang="en-GB" b="1" dirty="0">
                <a:latin typeface="+mn-lt"/>
              </a:rPr>
              <a:t>Staged Export Controls for Excise goods </a:t>
            </a:r>
            <a:br>
              <a:rPr lang="en-GB" sz="2100" b="1" dirty="0">
                <a:latin typeface="+mn-lt"/>
              </a:rPr>
            </a:br>
            <a:endParaRPr lang="en-GB" sz="2100" b="1" dirty="0">
              <a:latin typeface="+mn-lt"/>
            </a:endParaRPr>
          </a:p>
        </p:txBody>
      </p:sp>
      <p:sp>
        <p:nvSpPr>
          <p:cNvPr id="13315" name="Content Placeholder 2"/>
          <p:cNvSpPr>
            <a:spLocks noGrp="1"/>
          </p:cNvSpPr>
          <p:nvPr>
            <p:ph idx="1"/>
          </p:nvPr>
        </p:nvSpPr>
        <p:spPr>
          <a:xfrm>
            <a:off x="251520" y="2726922"/>
            <a:ext cx="8532948" cy="2549928"/>
          </a:xfrm>
        </p:spPr>
        <p:txBody>
          <a:bodyPr/>
          <a:lstStyle/>
          <a:p>
            <a:endParaRPr lang="en-GB" altLang="en-US" sz="1650" b="1" dirty="0"/>
          </a:p>
          <a:p>
            <a:pPr marL="0" indent="0" algn="ctr">
              <a:buNone/>
            </a:pPr>
            <a:endParaRPr lang="en-GB" altLang="en-US" sz="1650" b="1" dirty="0"/>
          </a:p>
          <a:p>
            <a:pPr marL="0" indent="0" algn="ctr">
              <a:buNone/>
            </a:pPr>
            <a:endParaRPr lang="en-GB" altLang="en-US" sz="1650" b="1" dirty="0"/>
          </a:p>
          <a:p>
            <a:pPr marL="0" indent="0">
              <a:buNone/>
            </a:pPr>
            <a:endParaRPr lang="en-GB" altLang="en-US" sz="1650" b="1" dirty="0"/>
          </a:p>
          <a:p>
            <a:endParaRPr lang="en-GB" altLang="en-US" sz="1650" b="1" dirty="0"/>
          </a:p>
          <a:p>
            <a:pPr marL="0" indent="0">
              <a:buNone/>
            </a:pPr>
            <a:endParaRPr lang="en-GB" altLang="en-US" sz="1650" b="1" dirty="0"/>
          </a:p>
          <a:p>
            <a:pPr marL="0" indent="0">
              <a:buNone/>
            </a:pPr>
            <a:endParaRPr lang="en-GB" altLang="en-US" sz="1650" b="1" dirty="0"/>
          </a:p>
          <a:p>
            <a:pPr>
              <a:buFontTx/>
              <a:buChar char="-"/>
            </a:pPr>
            <a:endParaRPr lang="en-GB" altLang="en-US" sz="1650" b="1" dirty="0"/>
          </a:p>
          <a:p>
            <a:pPr marL="0" indent="0">
              <a:buNone/>
            </a:pPr>
            <a:endParaRPr lang="en-GB" altLang="en-US" sz="1650" b="1" dirty="0"/>
          </a:p>
          <a:p>
            <a:pPr marL="0" indent="0">
              <a:buNone/>
            </a:pPr>
            <a:endParaRPr lang="en-GB" altLang="en-US" dirty="0"/>
          </a:p>
        </p:txBody>
      </p:sp>
      <p:sp>
        <p:nvSpPr>
          <p:cNvPr id="6" name="Slide Number Placeholder 3"/>
          <p:cNvSpPr>
            <a:spLocks noGrp="1"/>
          </p:cNvSpPr>
          <p:nvPr>
            <p:ph type="sldNum" sz="quarter" idx="10"/>
          </p:nvPr>
        </p:nvSpPr>
        <p:spPr>
          <a:xfrm>
            <a:off x="8459789" y="5559029"/>
            <a:ext cx="230187" cy="138499"/>
          </a:xfrm>
        </p:spPr>
        <p:txBody>
          <a:bodyPr/>
          <a:lstStyle/>
          <a:p>
            <a:pPr>
              <a:defRPr/>
            </a:pPr>
            <a:r>
              <a:rPr lang="en-US" dirty="0"/>
              <a:t>1</a:t>
            </a:r>
          </a:p>
        </p:txBody>
      </p:sp>
      <p:sp>
        <p:nvSpPr>
          <p:cNvPr id="7" name="Rectangle 6">
            <a:extLst>
              <a:ext uri="{FF2B5EF4-FFF2-40B4-BE49-F238E27FC236}">
                <a16:creationId xmlns:a16="http://schemas.microsoft.com/office/drawing/2014/main" id="{B89D508E-3DB3-406B-B1C0-17C0023A6F65}"/>
              </a:ext>
            </a:extLst>
          </p:cNvPr>
          <p:cNvSpPr/>
          <p:nvPr/>
        </p:nvSpPr>
        <p:spPr>
          <a:xfrm>
            <a:off x="457200" y="1646802"/>
            <a:ext cx="1046574" cy="3438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242000" rtlCol="0" anchor="t" anchorCtr="0"/>
          <a:lstStyle/>
          <a:p>
            <a:pPr algn="ctr"/>
            <a:endParaRPr lang="en-GB" sz="1500" dirty="0">
              <a:solidFill>
                <a:schemeClr val="tx1"/>
              </a:solidFill>
            </a:endParaRPr>
          </a:p>
          <a:p>
            <a:pPr algn="ctr"/>
            <a:endParaRPr lang="en-GB" sz="1800" dirty="0">
              <a:solidFill>
                <a:schemeClr val="tx1"/>
              </a:solidFill>
            </a:endParaRPr>
          </a:p>
          <a:p>
            <a:pPr algn="ctr"/>
            <a:r>
              <a:rPr lang="en-GB" sz="1500" dirty="0">
                <a:solidFill>
                  <a:schemeClr val="tx1"/>
                </a:solidFill>
              </a:rPr>
              <a:t>GB Mainland</a:t>
            </a:r>
          </a:p>
        </p:txBody>
      </p:sp>
      <p:grpSp>
        <p:nvGrpSpPr>
          <p:cNvPr id="9" name="Group 8">
            <a:extLst>
              <a:ext uri="{FF2B5EF4-FFF2-40B4-BE49-F238E27FC236}">
                <a16:creationId xmlns:a16="http://schemas.microsoft.com/office/drawing/2014/main" id="{C9B5ADC9-A8F9-4670-8118-7D9ABB827C84}"/>
              </a:ext>
            </a:extLst>
          </p:cNvPr>
          <p:cNvGrpSpPr/>
          <p:nvPr/>
        </p:nvGrpSpPr>
        <p:grpSpPr>
          <a:xfrm>
            <a:off x="626737" y="1758928"/>
            <a:ext cx="707501" cy="640477"/>
            <a:chOff x="0" y="0"/>
            <a:chExt cx="1733550" cy="1741049"/>
          </a:xfrm>
        </p:grpSpPr>
        <p:sp>
          <p:nvSpPr>
            <p:cNvPr id="10" name="Isosceles Triangle 9">
              <a:extLst>
                <a:ext uri="{FF2B5EF4-FFF2-40B4-BE49-F238E27FC236}">
                  <a16:creationId xmlns:a16="http://schemas.microsoft.com/office/drawing/2014/main" id="{46832802-C0DA-4B15-A082-DA3CE7863121}"/>
                </a:ext>
              </a:extLst>
            </p:cNvPr>
            <p:cNvSpPr/>
            <p:nvPr/>
          </p:nvSpPr>
          <p:spPr>
            <a:xfrm>
              <a:off x="3594" y="0"/>
              <a:ext cx="1729956" cy="483439"/>
            </a:xfrm>
            <a:prstGeom prst="triangle">
              <a:avLst>
                <a:gd name="adj" fmla="val 50498"/>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lnSpc>
                  <a:spcPct val="107000"/>
                </a:lnSpc>
                <a:spcAft>
                  <a:spcPts val="600"/>
                </a:spcAft>
              </a:pPr>
              <a:r>
                <a:rPr lang="en-GB" sz="450" dirty="0">
                  <a:ea typeface="Calibri" panose="020F0502020204030204" pitchFamily="34" charset="0"/>
                  <a:cs typeface="Times New Roman" panose="02020603050405020304" pitchFamily="18" charset="0"/>
                </a:rPr>
                <a:t>Excise Warehouse</a:t>
              </a:r>
              <a:endParaRPr lang="en-GB" sz="825" dirty="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45AE1C87-9D23-481C-99D0-26BE189D4AFD}"/>
                </a:ext>
              </a:extLst>
            </p:cNvPr>
            <p:cNvSpPr/>
            <p:nvPr/>
          </p:nvSpPr>
          <p:spPr>
            <a:xfrm>
              <a:off x="0" y="481282"/>
              <a:ext cx="1733550" cy="1143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2" name="Rectangle 11">
              <a:extLst>
                <a:ext uri="{FF2B5EF4-FFF2-40B4-BE49-F238E27FC236}">
                  <a16:creationId xmlns:a16="http://schemas.microsoft.com/office/drawing/2014/main" id="{283EA569-C1F8-44AD-A82D-CB3088394BDD}"/>
                </a:ext>
              </a:extLst>
            </p:cNvPr>
            <p:cNvSpPr/>
            <p:nvPr/>
          </p:nvSpPr>
          <p:spPr>
            <a:xfrm>
              <a:off x="0" y="593426"/>
              <a:ext cx="203200" cy="1143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3" name="Rectangle 12">
              <a:extLst>
                <a:ext uri="{FF2B5EF4-FFF2-40B4-BE49-F238E27FC236}">
                  <a16:creationId xmlns:a16="http://schemas.microsoft.com/office/drawing/2014/main" id="{E02001D8-6F2D-4620-97D6-43E52A0F56CC}"/>
                </a:ext>
              </a:extLst>
            </p:cNvPr>
            <p:cNvSpPr/>
            <p:nvPr/>
          </p:nvSpPr>
          <p:spPr>
            <a:xfrm>
              <a:off x="1526875" y="593426"/>
              <a:ext cx="203200" cy="1143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nvGrpSpPr>
            <p:cNvPr id="14" name="Group 13">
              <a:extLst>
                <a:ext uri="{FF2B5EF4-FFF2-40B4-BE49-F238E27FC236}">
                  <a16:creationId xmlns:a16="http://schemas.microsoft.com/office/drawing/2014/main" id="{529D9E03-4336-4B98-9F94-622DE5E251F6}"/>
                </a:ext>
              </a:extLst>
            </p:cNvPr>
            <p:cNvGrpSpPr/>
            <p:nvPr/>
          </p:nvGrpSpPr>
          <p:grpSpPr>
            <a:xfrm>
              <a:off x="284671" y="653811"/>
              <a:ext cx="463550" cy="509269"/>
              <a:chOff x="0" y="0"/>
              <a:chExt cx="463550" cy="509269"/>
            </a:xfrm>
            <a:solidFill>
              <a:schemeClr val="tx1"/>
            </a:solidFill>
          </p:grpSpPr>
          <p:sp>
            <p:nvSpPr>
              <p:cNvPr id="33" name="Rectangle 32">
                <a:extLst>
                  <a:ext uri="{FF2B5EF4-FFF2-40B4-BE49-F238E27FC236}">
                    <a16:creationId xmlns:a16="http://schemas.microsoft.com/office/drawing/2014/main" id="{7BE1B8DD-6BB3-46C0-9E6E-677E2BD74E49}"/>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4" name="Rectangle 33">
                <a:extLst>
                  <a:ext uri="{FF2B5EF4-FFF2-40B4-BE49-F238E27FC236}">
                    <a16:creationId xmlns:a16="http://schemas.microsoft.com/office/drawing/2014/main" id="{91ED0410-CED0-4A5A-A705-FAE3EE78982C}"/>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5" name="Rectangle 34">
                <a:extLst>
                  <a:ext uri="{FF2B5EF4-FFF2-40B4-BE49-F238E27FC236}">
                    <a16:creationId xmlns:a16="http://schemas.microsoft.com/office/drawing/2014/main" id="{7C4D5378-743E-44E2-AA26-0EE74D94025F}"/>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6" name="Rectangle 35">
                <a:extLst>
                  <a:ext uri="{FF2B5EF4-FFF2-40B4-BE49-F238E27FC236}">
                    <a16:creationId xmlns:a16="http://schemas.microsoft.com/office/drawing/2014/main" id="{E68338FD-CBCD-4665-9B50-17A24AF0D873}"/>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7" name="Rectangle 36">
                <a:extLst>
                  <a:ext uri="{FF2B5EF4-FFF2-40B4-BE49-F238E27FC236}">
                    <a16:creationId xmlns:a16="http://schemas.microsoft.com/office/drawing/2014/main" id="{8EDC3219-E762-4CA9-8E9B-599E6B525B51}"/>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8" name="Rectangle 37">
                <a:extLst>
                  <a:ext uri="{FF2B5EF4-FFF2-40B4-BE49-F238E27FC236}">
                    <a16:creationId xmlns:a16="http://schemas.microsoft.com/office/drawing/2014/main" id="{83369D00-C59E-4F12-92C5-B3173DF947CC}"/>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9" name="Rectangle 38">
                <a:extLst>
                  <a:ext uri="{FF2B5EF4-FFF2-40B4-BE49-F238E27FC236}">
                    <a16:creationId xmlns:a16="http://schemas.microsoft.com/office/drawing/2014/main" id="{7037FE89-F67A-4F06-8D6A-6624C743BABD}"/>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40" name="Rectangle 39">
                <a:extLst>
                  <a:ext uri="{FF2B5EF4-FFF2-40B4-BE49-F238E27FC236}">
                    <a16:creationId xmlns:a16="http://schemas.microsoft.com/office/drawing/2014/main" id="{3BD68F3D-7E1D-4325-84F3-B8AE8921C99F}"/>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5" name="Group 14">
              <a:extLst>
                <a:ext uri="{FF2B5EF4-FFF2-40B4-BE49-F238E27FC236}">
                  <a16:creationId xmlns:a16="http://schemas.microsoft.com/office/drawing/2014/main" id="{84000952-BA21-42E4-92F2-AF362621F10F}"/>
                </a:ext>
              </a:extLst>
            </p:cNvPr>
            <p:cNvGrpSpPr/>
            <p:nvPr/>
          </p:nvGrpSpPr>
          <p:grpSpPr>
            <a:xfrm>
              <a:off x="267419" y="1231780"/>
              <a:ext cx="463550" cy="509269"/>
              <a:chOff x="0" y="0"/>
              <a:chExt cx="463550" cy="509269"/>
            </a:xfrm>
            <a:solidFill>
              <a:schemeClr val="tx1"/>
            </a:solidFill>
          </p:grpSpPr>
          <p:sp>
            <p:nvSpPr>
              <p:cNvPr id="25" name="Rectangle 24">
                <a:extLst>
                  <a:ext uri="{FF2B5EF4-FFF2-40B4-BE49-F238E27FC236}">
                    <a16:creationId xmlns:a16="http://schemas.microsoft.com/office/drawing/2014/main" id="{62DBC1C4-EC6C-4EFF-A44E-870AA262F93C}"/>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6" name="Rectangle 25">
                <a:extLst>
                  <a:ext uri="{FF2B5EF4-FFF2-40B4-BE49-F238E27FC236}">
                    <a16:creationId xmlns:a16="http://schemas.microsoft.com/office/drawing/2014/main" id="{60751C6D-EB5A-4157-AC73-1D5B4A7767AC}"/>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7" name="Rectangle 26">
                <a:extLst>
                  <a:ext uri="{FF2B5EF4-FFF2-40B4-BE49-F238E27FC236}">
                    <a16:creationId xmlns:a16="http://schemas.microsoft.com/office/drawing/2014/main" id="{4B2CA988-8C8C-4173-B885-7CDD88E41366}"/>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8" name="Rectangle 27">
                <a:extLst>
                  <a:ext uri="{FF2B5EF4-FFF2-40B4-BE49-F238E27FC236}">
                    <a16:creationId xmlns:a16="http://schemas.microsoft.com/office/drawing/2014/main" id="{C8DE101F-B2D4-4D8E-87AF-4E3B31917DE3}"/>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9" name="Rectangle 28">
                <a:extLst>
                  <a:ext uri="{FF2B5EF4-FFF2-40B4-BE49-F238E27FC236}">
                    <a16:creationId xmlns:a16="http://schemas.microsoft.com/office/drawing/2014/main" id="{B0625847-A30C-45A5-B1C0-23A0E9400B59}"/>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0" name="Rectangle 29">
                <a:extLst>
                  <a:ext uri="{FF2B5EF4-FFF2-40B4-BE49-F238E27FC236}">
                    <a16:creationId xmlns:a16="http://schemas.microsoft.com/office/drawing/2014/main" id="{E47322C4-15DB-4C5C-BBA9-8D9BC5055E0B}"/>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1" name="Rectangle 30">
                <a:extLst>
                  <a:ext uri="{FF2B5EF4-FFF2-40B4-BE49-F238E27FC236}">
                    <a16:creationId xmlns:a16="http://schemas.microsoft.com/office/drawing/2014/main" id="{085176D0-DE63-42F0-973E-839C75299165}"/>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32" name="Rectangle 31">
                <a:extLst>
                  <a:ext uri="{FF2B5EF4-FFF2-40B4-BE49-F238E27FC236}">
                    <a16:creationId xmlns:a16="http://schemas.microsoft.com/office/drawing/2014/main" id="{F7931DAE-2F29-4D69-8202-1884F3786512}"/>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16" name="Group 15">
              <a:extLst>
                <a:ext uri="{FF2B5EF4-FFF2-40B4-BE49-F238E27FC236}">
                  <a16:creationId xmlns:a16="http://schemas.microsoft.com/office/drawing/2014/main" id="{6A9CC2DD-CD57-4650-9BBC-C285E4774968}"/>
                </a:ext>
              </a:extLst>
            </p:cNvPr>
            <p:cNvGrpSpPr/>
            <p:nvPr/>
          </p:nvGrpSpPr>
          <p:grpSpPr>
            <a:xfrm>
              <a:off x="923026" y="1231780"/>
              <a:ext cx="463550" cy="509269"/>
              <a:chOff x="0" y="0"/>
              <a:chExt cx="463550" cy="509269"/>
            </a:xfrm>
            <a:solidFill>
              <a:schemeClr val="tx1"/>
            </a:solidFill>
          </p:grpSpPr>
          <p:sp>
            <p:nvSpPr>
              <p:cNvPr id="17" name="Rectangle 16">
                <a:extLst>
                  <a:ext uri="{FF2B5EF4-FFF2-40B4-BE49-F238E27FC236}">
                    <a16:creationId xmlns:a16="http://schemas.microsoft.com/office/drawing/2014/main" id="{00E0B133-7AF6-4E48-A621-91562FCCC7AA}"/>
                  </a:ext>
                </a:extLst>
              </p:cNvPr>
              <p:cNvSpPr/>
              <p:nvPr/>
            </p:nvSpPr>
            <p:spPr>
              <a:xfrm>
                <a:off x="0" y="400050"/>
                <a:ext cx="463550" cy="635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8" name="Rectangle 17">
                <a:extLst>
                  <a:ext uri="{FF2B5EF4-FFF2-40B4-BE49-F238E27FC236}">
                    <a16:creationId xmlns:a16="http://schemas.microsoft.com/office/drawing/2014/main" id="{F1BEA488-3C77-4F51-B137-CA338B6C5F75}"/>
                  </a:ext>
                </a:extLst>
              </p:cNvPr>
              <p:cNvSpPr/>
              <p:nvPr/>
            </p:nvSpPr>
            <p:spPr>
              <a:xfrm>
                <a:off x="0" y="46355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19" name="Rectangle 18">
                <a:extLst>
                  <a:ext uri="{FF2B5EF4-FFF2-40B4-BE49-F238E27FC236}">
                    <a16:creationId xmlns:a16="http://schemas.microsoft.com/office/drawing/2014/main" id="{C3D88716-790B-4AB1-9D86-30B56D63A4F6}"/>
                  </a:ext>
                </a:extLst>
              </p:cNvPr>
              <p:cNvSpPr/>
              <p:nvPr/>
            </p:nvSpPr>
            <p:spPr>
              <a:xfrm>
                <a:off x="2159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0" name="Rectangle 19">
                <a:extLst>
                  <a:ext uri="{FF2B5EF4-FFF2-40B4-BE49-F238E27FC236}">
                    <a16:creationId xmlns:a16="http://schemas.microsoft.com/office/drawing/2014/main" id="{B49B8B61-0038-4726-848E-3EAAB91214A9}"/>
                  </a:ext>
                </a:extLst>
              </p:cNvPr>
              <p:cNvSpPr/>
              <p:nvPr/>
            </p:nvSpPr>
            <p:spPr>
              <a:xfrm>
                <a:off x="1270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1" name="Rectangle 20">
                <a:extLst>
                  <a:ext uri="{FF2B5EF4-FFF2-40B4-BE49-F238E27FC236}">
                    <a16:creationId xmlns:a16="http://schemas.microsoft.com/office/drawing/2014/main" id="{4FC046E9-40B8-4BE9-A0A7-771AF1ABE93A}"/>
                  </a:ext>
                </a:extLst>
              </p:cNvPr>
              <p:cNvSpPr/>
              <p:nvPr/>
            </p:nvSpPr>
            <p:spPr>
              <a:xfrm>
                <a:off x="1270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dirty="0"/>
              </a:p>
            </p:txBody>
          </p:sp>
          <p:sp>
            <p:nvSpPr>
              <p:cNvPr id="22" name="Rectangle 21">
                <a:extLst>
                  <a:ext uri="{FF2B5EF4-FFF2-40B4-BE49-F238E27FC236}">
                    <a16:creationId xmlns:a16="http://schemas.microsoft.com/office/drawing/2014/main" id="{9CD2E85B-E47F-4FB6-87DC-376B0AC5CFE2}"/>
                  </a:ext>
                </a:extLst>
              </p:cNvPr>
              <p:cNvSpPr/>
              <p:nvPr/>
            </p:nvSpPr>
            <p:spPr>
              <a:xfrm>
                <a:off x="393700" y="457200"/>
                <a:ext cx="69850" cy="45719"/>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3" name="Rectangle 22">
                <a:extLst>
                  <a:ext uri="{FF2B5EF4-FFF2-40B4-BE49-F238E27FC236}">
                    <a16:creationId xmlns:a16="http://schemas.microsoft.com/office/drawing/2014/main" id="{BC4DAACD-FD25-4AF2-895D-BAAF1DC5ABFB}"/>
                  </a:ext>
                </a:extLst>
              </p:cNvPr>
              <p:cNvSpPr/>
              <p:nvPr/>
            </p:nvSpPr>
            <p:spPr>
              <a:xfrm>
                <a:off x="273050" y="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24" name="Rectangle 23">
                <a:extLst>
                  <a:ext uri="{FF2B5EF4-FFF2-40B4-BE49-F238E27FC236}">
                    <a16:creationId xmlns:a16="http://schemas.microsoft.com/office/drawing/2014/main" id="{71D2A948-9D8A-4B82-8033-4468AA8C8D69}"/>
                  </a:ext>
                </a:extLst>
              </p:cNvPr>
              <p:cNvSpPr/>
              <p:nvPr/>
            </p:nvSpPr>
            <p:spPr>
              <a:xfrm>
                <a:off x="273050" y="203200"/>
                <a:ext cx="190500" cy="15938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sp>
        <p:nvSpPr>
          <p:cNvPr id="45" name="Rectangle 44">
            <a:extLst>
              <a:ext uri="{FF2B5EF4-FFF2-40B4-BE49-F238E27FC236}">
                <a16:creationId xmlns:a16="http://schemas.microsoft.com/office/drawing/2014/main" id="{4364596F-F3A2-426E-A37C-6172F99D8CB9}"/>
              </a:ext>
            </a:extLst>
          </p:cNvPr>
          <p:cNvSpPr/>
          <p:nvPr/>
        </p:nvSpPr>
        <p:spPr>
          <a:xfrm>
            <a:off x="1587340" y="1646802"/>
            <a:ext cx="1046574" cy="343879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242000" rtlCol="0" anchor="t" anchorCtr="0"/>
          <a:lstStyle/>
          <a:p>
            <a:pPr algn="ctr"/>
            <a:endParaRPr lang="en-GB" sz="1500" dirty="0">
              <a:solidFill>
                <a:schemeClr val="tx1"/>
              </a:solidFill>
            </a:endParaRPr>
          </a:p>
          <a:p>
            <a:pPr algn="ctr"/>
            <a:endParaRPr lang="en-GB" sz="1800" dirty="0">
              <a:solidFill>
                <a:schemeClr val="tx1"/>
              </a:solidFill>
            </a:endParaRPr>
          </a:p>
          <a:p>
            <a:pPr algn="ctr"/>
            <a:r>
              <a:rPr lang="en-GB" sz="1800" dirty="0">
                <a:solidFill>
                  <a:schemeClr val="tx1"/>
                </a:solidFill>
              </a:rPr>
              <a:t> GB Port</a:t>
            </a:r>
          </a:p>
        </p:txBody>
      </p:sp>
      <p:pic>
        <p:nvPicPr>
          <p:cNvPr id="46" name="Graphic 45" descr="Truck">
            <a:extLst>
              <a:ext uri="{FF2B5EF4-FFF2-40B4-BE49-F238E27FC236}">
                <a16:creationId xmlns:a16="http://schemas.microsoft.com/office/drawing/2014/main" id="{D2FF7206-EFA9-41B4-B99E-24DF7A3A92B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21421" y="4180107"/>
            <a:ext cx="1046574" cy="1046574"/>
          </a:xfrm>
          <a:prstGeom prst="rect">
            <a:avLst/>
          </a:prstGeom>
        </p:spPr>
      </p:pic>
      <p:grpSp>
        <p:nvGrpSpPr>
          <p:cNvPr id="47" name="Group 46">
            <a:extLst>
              <a:ext uri="{FF2B5EF4-FFF2-40B4-BE49-F238E27FC236}">
                <a16:creationId xmlns:a16="http://schemas.microsoft.com/office/drawing/2014/main" id="{67E90BFC-13FD-4CEF-B436-DCE9F7317B0C}"/>
              </a:ext>
            </a:extLst>
          </p:cNvPr>
          <p:cNvGrpSpPr/>
          <p:nvPr/>
        </p:nvGrpSpPr>
        <p:grpSpPr>
          <a:xfrm>
            <a:off x="2699748" y="1646802"/>
            <a:ext cx="1046573" cy="3438790"/>
            <a:chOff x="138564" y="1029716"/>
            <a:chExt cx="1243366" cy="5568696"/>
          </a:xfrm>
          <a:solidFill>
            <a:schemeClr val="accent6"/>
          </a:solidFill>
        </p:grpSpPr>
        <p:sp>
          <p:nvSpPr>
            <p:cNvPr id="48" name="Rectangle 47">
              <a:extLst>
                <a:ext uri="{FF2B5EF4-FFF2-40B4-BE49-F238E27FC236}">
                  <a16:creationId xmlns:a16="http://schemas.microsoft.com/office/drawing/2014/main" id="{D49155F5-50AE-45B3-AE40-5CE38764A9FE}"/>
                </a:ext>
              </a:extLst>
            </p:cNvPr>
            <p:cNvSpPr/>
            <p:nvPr/>
          </p:nvSpPr>
          <p:spPr>
            <a:xfrm>
              <a:off x="138564" y="1029716"/>
              <a:ext cx="1243366" cy="5568696"/>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a:p>
              <a:pPr algn="ctr"/>
              <a:r>
                <a:rPr lang="en-GB" sz="1800" dirty="0"/>
                <a:t>Sea</a:t>
              </a:r>
            </a:p>
          </p:txBody>
        </p:sp>
        <p:grpSp>
          <p:nvGrpSpPr>
            <p:cNvPr id="49" name="Group 48">
              <a:extLst>
                <a:ext uri="{FF2B5EF4-FFF2-40B4-BE49-F238E27FC236}">
                  <a16:creationId xmlns:a16="http://schemas.microsoft.com/office/drawing/2014/main" id="{D43400F5-B26A-4642-9F3A-D6ADBFE7981F}"/>
                </a:ext>
              </a:extLst>
            </p:cNvPr>
            <p:cNvGrpSpPr/>
            <p:nvPr/>
          </p:nvGrpSpPr>
          <p:grpSpPr>
            <a:xfrm rot="5125132">
              <a:off x="463310" y="1334758"/>
              <a:ext cx="62865" cy="231775"/>
              <a:chOff x="9101047" y="4684094"/>
              <a:chExt cx="62865" cy="231775"/>
            </a:xfrm>
            <a:grpFill/>
          </p:grpSpPr>
          <p:sp>
            <p:nvSpPr>
              <p:cNvPr id="78" name="Moon 77">
                <a:extLst>
                  <a:ext uri="{FF2B5EF4-FFF2-40B4-BE49-F238E27FC236}">
                    <a16:creationId xmlns:a16="http://schemas.microsoft.com/office/drawing/2014/main" id="{6B3E7A35-69EA-4A29-8411-38F4FE4D8AB1}"/>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79" name="Moon 78">
                <a:extLst>
                  <a:ext uri="{FF2B5EF4-FFF2-40B4-BE49-F238E27FC236}">
                    <a16:creationId xmlns:a16="http://schemas.microsoft.com/office/drawing/2014/main" id="{13F4DBCC-D54F-4FC3-9DEA-BE38CEE00990}"/>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0" name="Group 49">
              <a:extLst>
                <a:ext uri="{FF2B5EF4-FFF2-40B4-BE49-F238E27FC236}">
                  <a16:creationId xmlns:a16="http://schemas.microsoft.com/office/drawing/2014/main" id="{6C396101-9577-4AEF-9760-3650009E752D}"/>
                </a:ext>
              </a:extLst>
            </p:cNvPr>
            <p:cNvGrpSpPr/>
            <p:nvPr/>
          </p:nvGrpSpPr>
          <p:grpSpPr>
            <a:xfrm rot="5125132">
              <a:off x="965227" y="1661816"/>
              <a:ext cx="62865" cy="231775"/>
              <a:chOff x="9101047" y="4684094"/>
              <a:chExt cx="62865" cy="231775"/>
            </a:xfrm>
            <a:grpFill/>
          </p:grpSpPr>
          <p:sp>
            <p:nvSpPr>
              <p:cNvPr id="76" name="Moon 75">
                <a:extLst>
                  <a:ext uri="{FF2B5EF4-FFF2-40B4-BE49-F238E27FC236}">
                    <a16:creationId xmlns:a16="http://schemas.microsoft.com/office/drawing/2014/main" id="{FE02B596-3F63-4BE9-9922-77652FE06FA0}"/>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77" name="Moon 76">
                <a:extLst>
                  <a:ext uri="{FF2B5EF4-FFF2-40B4-BE49-F238E27FC236}">
                    <a16:creationId xmlns:a16="http://schemas.microsoft.com/office/drawing/2014/main" id="{FB3E4075-1901-4DED-AB51-24119E44F957}"/>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1" name="Group 50">
              <a:extLst>
                <a:ext uri="{FF2B5EF4-FFF2-40B4-BE49-F238E27FC236}">
                  <a16:creationId xmlns:a16="http://schemas.microsoft.com/office/drawing/2014/main" id="{D6944D9E-7151-42C1-A20D-1ACBFBCC3369}"/>
                </a:ext>
              </a:extLst>
            </p:cNvPr>
            <p:cNvGrpSpPr/>
            <p:nvPr/>
          </p:nvGrpSpPr>
          <p:grpSpPr>
            <a:xfrm rot="5125132">
              <a:off x="455272" y="2819724"/>
              <a:ext cx="62865" cy="231775"/>
              <a:chOff x="9101047" y="4684094"/>
              <a:chExt cx="62865" cy="231775"/>
            </a:xfrm>
            <a:grpFill/>
          </p:grpSpPr>
          <p:sp>
            <p:nvSpPr>
              <p:cNvPr id="74" name="Moon 73">
                <a:extLst>
                  <a:ext uri="{FF2B5EF4-FFF2-40B4-BE49-F238E27FC236}">
                    <a16:creationId xmlns:a16="http://schemas.microsoft.com/office/drawing/2014/main" id="{389B1350-1DEC-48EF-8C01-8E95A0C79FBD}"/>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75" name="Moon 74">
                <a:extLst>
                  <a:ext uri="{FF2B5EF4-FFF2-40B4-BE49-F238E27FC236}">
                    <a16:creationId xmlns:a16="http://schemas.microsoft.com/office/drawing/2014/main" id="{F08AE1C7-4063-485A-BAAA-3142B841232F}"/>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2" name="Group 51">
              <a:extLst>
                <a:ext uri="{FF2B5EF4-FFF2-40B4-BE49-F238E27FC236}">
                  <a16:creationId xmlns:a16="http://schemas.microsoft.com/office/drawing/2014/main" id="{2AB536A5-E266-4968-858E-C2A7B74E66E6}"/>
                </a:ext>
              </a:extLst>
            </p:cNvPr>
            <p:cNvGrpSpPr/>
            <p:nvPr/>
          </p:nvGrpSpPr>
          <p:grpSpPr>
            <a:xfrm rot="5125132">
              <a:off x="957189" y="3146782"/>
              <a:ext cx="62865" cy="231775"/>
              <a:chOff x="9101047" y="4684094"/>
              <a:chExt cx="62865" cy="231775"/>
            </a:xfrm>
            <a:grpFill/>
          </p:grpSpPr>
          <p:sp>
            <p:nvSpPr>
              <p:cNvPr id="72" name="Moon 71">
                <a:extLst>
                  <a:ext uri="{FF2B5EF4-FFF2-40B4-BE49-F238E27FC236}">
                    <a16:creationId xmlns:a16="http://schemas.microsoft.com/office/drawing/2014/main" id="{D2594517-3892-4266-B256-FA0A1465A211}"/>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73" name="Moon 72">
                <a:extLst>
                  <a:ext uri="{FF2B5EF4-FFF2-40B4-BE49-F238E27FC236}">
                    <a16:creationId xmlns:a16="http://schemas.microsoft.com/office/drawing/2014/main" id="{6ED1F93E-9190-4C26-A1A8-85FB6A55A525}"/>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3" name="Group 52">
              <a:extLst>
                <a:ext uri="{FF2B5EF4-FFF2-40B4-BE49-F238E27FC236}">
                  <a16:creationId xmlns:a16="http://schemas.microsoft.com/office/drawing/2014/main" id="{28BFB386-6F76-4DDB-BC4F-84CED06812C3}"/>
                </a:ext>
              </a:extLst>
            </p:cNvPr>
            <p:cNvGrpSpPr/>
            <p:nvPr/>
          </p:nvGrpSpPr>
          <p:grpSpPr>
            <a:xfrm rot="5125132">
              <a:off x="451200" y="4026564"/>
              <a:ext cx="62865" cy="231775"/>
              <a:chOff x="9101047" y="4684094"/>
              <a:chExt cx="62865" cy="231775"/>
            </a:xfrm>
            <a:grpFill/>
          </p:grpSpPr>
          <p:sp>
            <p:nvSpPr>
              <p:cNvPr id="70" name="Moon 69">
                <a:extLst>
                  <a:ext uri="{FF2B5EF4-FFF2-40B4-BE49-F238E27FC236}">
                    <a16:creationId xmlns:a16="http://schemas.microsoft.com/office/drawing/2014/main" id="{D8030D24-05DD-40AB-B491-2710CAC5613F}"/>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71" name="Moon 70">
                <a:extLst>
                  <a:ext uri="{FF2B5EF4-FFF2-40B4-BE49-F238E27FC236}">
                    <a16:creationId xmlns:a16="http://schemas.microsoft.com/office/drawing/2014/main" id="{4024A3F0-B4F0-4F6F-951F-A25DBEBB7EE5}"/>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4" name="Group 53">
              <a:extLst>
                <a:ext uri="{FF2B5EF4-FFF2-40B4-BE49-F238E27FC236}">
                  <a16:creationId xmlns:a16="http://schemas.microsoft.com/office/drawing/2014/main" id="{28BABF2A-4589-47CF-9466-29CD42E90227}"/>
                </a:ext>
              </a:extLst>
            </p:cNvPr>
            <p:cNvGrpSpPr/>
            <p:nvPr/>
          </p:nvGrpSpPr>
          <p:grpSpPr>
            <a:xfrm rot="5125132">
              <a:off x="953117" y="4353622"/>
              <a:ext cx="62865" cy="231775"/>
              <a:chOff x="9101047" y="4684094"/>
              <a:chExt cx="62865" cy="231775"/>
            </a:xfrm>
            <a:grpFill/>
          </p:grpSpPr>
          <p:sp>
            <p:nvSpPr>
              <p:cNvPr id="68" name="Moon 67">
                <a:extLst>
                  <a:ext uri="{FF2B5EF4-FFF2-40B4-BE49-F238E27FC236}">
                    <a16:creationId xmlns:a16="http://schemas.microsoft.com/office/drawing/2014/main" id="{51CEA116-9942-48A3-A4AF-D178915977D7}"/>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69" name="Moon 68">
                <a:extLst>
                  <a:ext uri="{FF2B5EF4-FFF2-40B4-BE49-F238E27FC236}">
                    <a16:creationId xmlns:a16="http://schemas.microsoft.com/office/drawing/2014/main" id="{599EBE38-B1E1-4BDA-88F7-92C528B0F10F}"/>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5" name="Group 54">
              <a:extLst>
                <a:ext uri="{FF2B5EF4-FFF2-40B4-BE49-F238E27FC236}">
                  <a16:creationId xmlns:a16="http://schemas.microsoft.com/office/drawing/2014/main" id="{014353B0-7B9E-4521-84E2-D93A8E70BBF2}"/>
                </a:ext>
              </a:extLst>
            </p:cNvPr>
            <p:cNvGrpSpPr/>
            <p:nvPr/>
          </p:nvGrpSpPr>
          <p:grpSpPr>
            <a:xfrm rot="5125132">
              <a:off x="447155" y="4912505"/>
              <a:ext cx="62865" cy="231775"/>
              <a:chOff x="9101047" y="4684094"/>
              <a:chExt cx="62865" cy="231775"/>
            </a:xfrm>
            <a:grpFill/>
          </p:grpSpPr>
          <p:sp>
            <p:nvSpPr>
              <p:cNvPr id="66" name="Moon 65">
                <a:extLst>
                  <a:ext uri="{FF2B5EF4-FFF2-40B4-BE49-F238E27FC236}">
                    <a16:creationId xmlns:a16="http://schemas.microsoft.com/office/drawing/2014/main" id="{8EF6D145-C16D-466B-BF05-6C123A85059A}"/>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67" name="Moon 66">
                <a:extLst>
                  <a:ext uri="{FF2B5EF4-FFF2-40B4-BE49-F238E27FC236}">
                    <a16:creationId xmlns:a16="http://schemas.microsoft.com/office/drawing/2014/main" id="{1A47CB51-5373-424B-BA78-C5556B099D8B}"/>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6" name="Group 55">
              <a:extLst>
                <a:ext uri="{FF2B5EF4-FFF2-40B4-BE49-F238E27FC236}">
                  <a16:creationId xmlns:a16="http://schemas.microsoft.com/office/drawing/2014/main" id="{74905EB2-9EC9-41C7-8296-C3DE9E76DE92}"/>
                </a:ext>
              </a:extLst>
            </p:cNvPr>
            <p:cNvGrpSpPr/>
            <p:nvPr/>
          </p:nvGrpSpPr>
          <p:grpSpPr>
            <a:xfrm rot="5125132">
              <a:off x="949072" y="5239563"/>
              <a:ext cx="62865" cy="231775"/>
              <a:chOff x="9101047" y="4684094"/>
              <a:chExt cx="62865" cy="231775"/>
            </a:xfrm>
            <a:grpFill/>
          </p:grpSpPr>
          <p:sp>
            <p:nvSpPr>
              <p:cNvPr id="64" name="Moon 63">
                <a:extLst>
                  <a:ext uri="{FF2B5EF4-FFF2-40B4-BE49-F238E27FC236}">
                    <a16:creationId xmlns:a16="http://schemas.microsoft.com/office/drawing/2014/main" id="{FBBD2BEA-176F-46C5-80C3-F8DBE64346D9}"/>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65" name="Moon 64">
                <a:extLst>
                  <a:ext uri="{FF2B5EF4-FFF2-40B4-BE49-F238E27FC236}">
                    <a16:creationId xmlns:a16="http://schemas.microsoft.com/office/drawing/2014/main" id="{B30BDD44-358E-47E6-BDC8-7D87614EEA9B}"/>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7" name="Group 56">
              <a:extLst>
                <a:ext uri="{FF2B5EF4-FFF2-40B4-BE49-F238E27FC236}">
                  <a16:creationId xmlns:a16="http://schemas.microsoft.com/office/drawing/2014/main" id="{4DD128C8-3C5D-49BE-B6A1-80E726618603}"/>
                </a:ext>
              </a:extLst>
            </p:cNvPr>
            <p:cNvGrpSpPr/>
            <p:nvPr/>
          </p:nvGrpSpPr>
          <p:grpSpPr>
            <a:xfrm rot="5125132">
              <a:off x="451873" y="5838587"/>
              <a:ext cx="62865" cy="231775"/>
              <a:chOff x="9101047" y="4684094"/>
              <a:chExt cx="62865" cy="231775"/>
            </a:xfrm>
            <a:grpFill/>
          </p:grpSpPr>
          <p:sp>
            <p:nvSpPr>
              <p:cNvPr id="62" name="Moon 61">
                <a:extLst>
                  <a:ext uri="{FF2B5EF4-FFF2-40B4-BE49-F238E27FC236}">
                    <a16:creationId xmlns:a16="http://schemas.microsoft.com/office/drawing/2014/main" id="{4A08FE21-DE22-496A-BE91-060ECF995AAD}"/>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63" name="Moon 62">
                <a:extLst>
                  <a:ext uri="{FF2B5EF4-FFF2-40B4-BE49-F238E27FC236}">
                    <a16:creationId xmlns:a16="http://schemas.microsoft.com/office/drawing/2014/main" id="{7112FC71-0A2C-4B1B-B764-203B83D85A01}"/>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grpSp>
          <p:nvGrpSpPr>
            <p:cNvPr id="58" name="Group 57">
              <a:extLst>
                <a:ext uri="{FF2B5EF4-FFF2-40B4-BE49-F238E27FC236}">
                  <a16:creationId xmlns:a16="http://schemas.microsoft.com/office/drawing/2014/main" id="{19D232FD-0E11-4328-9861-4884CF266EDE}"/>
                </a:ext>
              </a:extLst>
            </p:cNvPr>
            <p:cNvGrpSpPr/>
            <p:nvPr/>
          </p:nvGrpSpPr>
          <p:grpSpPr>
            <a:xfrm rot="5125132">
              <a:off x="953790" y="6165645"/>
              <a:ext cx="62865" cy="231775"/>
              <a:chOff x="9101047" y="4684094"/>
              <a:chExt cx="62865" cy="231775"/>
            </a:xfrm>
            <a:grpFill/>
          </p:grpSpPr>
          <p:sp>
            <p:nvSpPr>
              <p:cNvPr id="60" name="Moon 59">
                <a:extLst>
                  <a:ext uri="{FF2B5EF4-FFF2-40B4-BE49-F238E27FC236}">
                    <a16:creationId xmlns:a16="http://schemas.microsoft.com/office/drawing/2014/main" id="{8C4D23A4-F59B-417C-B618-527F33A1E9E4}"/>
                  </a:ext>
                </a:extLst>
              </p:cNvPr>
              <p:cNvSpPr/>
              <p:nvPr/>
            </p:nvSpPr>
            <p:spPr>
              <a:xfrm rot="557635" flipH="1">
                <a:off x="9128352" y="4684094"/>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sp>
            <p:nvSpPr>
              <p:cNvPr id="61" name="Moon 60">
                <a:extLst>
                  <a:ext uri="{FF2B5EF4-FFF2-40B4-BE49-F238E27FC236}">
                    <a16:creationId xmlns:a16="http://schemas.microsoft.com/office/drawing/2014/main" id="{15F24AB7-08B4-4197-91F9-0E69E27D9B61}"/>
                  </a:ext>
                </a:extLst>
              </p:cNvPr>
              <p:cNvSpPr/>
              <p:nvPr/>
            </p:nvSpPr>
            <p:spPr>
              <a:xfrm rot="11357635" flipH="1">
                <a:off x="9101047" y="4788869"/>
                <a:ext cx="35560" cy="127000"/>
              </a:xfrm>
              <a:prstGeom prst="moon">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en-GB" sz="1800"/>
              </a:p>
            </p:txBody>
          </p:sp>
        </p:grpSp>
        <p:pic>
          <p:nvPicPr>
            <p:cNvPr id="59" name="Graphic 58" descr="Cruise ship">
              <a:extLst>
                <a:ext uri="{FF2B5EF4-FFF2-40B4-BE49-F238E27FC236}">
                  <a16:creationId xmlns:a16="http://schemas.microsoft.com/office/drawing/2014/main" id="{EC890EDD-9C67-43C3-99B0-53E924162FF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89723" y="1812392"/>
              <a:ext cx="914400" cy="914400"/>
            </a:xfrm>
            <a:prstGeom prst="rect">
              <a:avLst/>
            </a:prstGeom>
          </p:spPr>
        </p:pic>
      </p:grpSp>
      <p:pic>
        <p:nvPicPr>
          <p:cNvPr id="233" name="Graphic 232" descr="Cruise ship">
            <a:extLst>
              <a:ext uri="{FF2B5EF4-FFF2-40B4-BE49-F238E27FC236}">
                <a16:creationId xmlns:a16="http://schemas.microsoft.com/office/drawing/2014/main" id="{9D520400-E6B9-4E5C-BF55-78704D0F708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828206" y="1695323"/>
            <a:ext cx="801071" cy="857038"/>
          </a:xfrm>
          <a:prstGeom prst="rect">
            <a:avLst/>
          </a:prstGeom>
        </p:spPr>
      </p:pic>
      <p:sp>
        <p:nvSpPr>
          <p:cNvPr id="235" name="TextBox 234">
            <a:extLst>
              <a:ext uri="{FF2B5EF4-FFF2-40B4-BE49-F238E27FC236}">
                <a16:creationId xmlns:a16="http://schemas.microsoft.com/office/drawing/2014/main" id="{5F8C5AFE-5730-4A59-A5F5-F2798D07F0E9}"/>
              </a:ext>
            </a:extLst>
          </p:cNvPr>
          <p:cNvSpPr txBox="1"/>
          <p:nvPr/>
        </p:nvSpPr>
        <p:spPr>
          <a:xfrm>
            <a:off x="4082132" y="1670738"/>
            <a:ext cx="4811305" cy="3785652"/>
          </a:xfrm>
          <a:prstGeom prst="rect">
            <a:avLst/>
          </a:prstGeom>
          <a:noFill/>
        </p:spPr>
        <p:txBody>
          <a:bodyPr wrap="square" rtlCol="0">
            <a:spAutoFit/>
          </a:bodyPr>
          <a:lstStyle/>
          <a:p>
            <a:pPr marL="214313" indent="-214313">
              <a:buFont typeface="Arial" panose="020B0604020202020204" pitchFamily="34" charset="0"/>
              <a:buChar char="•"/>
            </a:pPr>
            <a:r>
              <a:rPr lang="en-GB" sz="1200" dirty="0"/>
              <a:t>Customs processing will occur inland to ease congestion on EU facing ports of export (i.e. Dover)</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Excise goods (along with other high risk goods) require a full exit message. Standard goods will receive an ‘assumed departure’ via CHIEF </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r>
              <a:rPr lang="en-GB" sz="1200" dirty="0"/>
              <a:t>As with imports, staged export arrangements will end in July 2020 as GVMS is rolled out, and businesses have procedures in place to effectively comply with customs requirements</a:t>
            </a:r>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a:p>
            <a:endParaRPr lang="en-GB" sz="1200" b="1" dirty="0"/>
          </a:p>
          <a:p>
            <a:pPr marL="214313" indent="-214313">
              <a:buFont typeface="Arial" panose="020B0604020202020204" pitchFamily="34" charset="0"/>
              <a:buChar char="•"/>
            </a:pPr>
            <a:endParaRPr lang="en-GB" sz="1200" b="1" dirty="0"/>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a:p>
            <a:pPr marL="214313" indent="-214313">
              <a:buFont typeface="Arial" panose="020B0604020202020204" pitchFamily="34" charset="0"/>
              <a:buChar char="•"/>
            </a:pPr>
            <a:endParaRPr lang="en-GB" sz="1200" dirty="0"/>
          </a:p>
        </p:txBody>
      </p:sp>
      <p:sp>
        <p:nvSpPr>
          <p:cNvPr id="236" name="Rectangle: Rounded Corners 235">
            <a:extLst>
              <a:ext uri="{FF2B5EF4-FFF2-40B4-BE49-F238E27FC236}">
                <a16:creationId xmlns:a16="http://schemas.microsoft.com/office/drawing/2014/main" id="{70C39381-043C-4034-B4D0-685347E46F5F}"/>
              </a:ext>
            </a:extLst>
          </p:cNvPr>
          <p:cNvSpPr/>
          <p:nvPr/>
        </p:nvSpPr>
        <p:spPr>
          <a:xfrm>
            <a:off x="547729" y="2541189"/>
            <a:ext cx="785837" cy="76886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t>Presentation of declaration to Customs (arrival) &amp; </a:t>
            </a:r>
            <a:r>
              <a:rPr lang="en-GB" sz="750" dirty="0" err="1"/>
              <a:t>eAD</a:t>
            </a:r>
            <a:r>
              <a:rPr lang="en-GB" sz="750" dirty="0"/>
              <a:t> lodged on EMCS</a:t>
            </a:r>
            <a:endParaRPr lang="en-GB" sz="675" dirty="0"/>
          </a:p>
        </p:txBody>
      </p:sp>
      <p:pic>
        <p:nvPicPr>
          <p:cNvPr id="237" name="Graphic 236" descr="Crane">
            <a:extLst>
              <a:ext uri="{FF2B5EF4-FFF2-40B4-BE49-F238E27FC236}">
                <a16:creationId xmlns:a16="http://schemas.microsoft.com/office/drawing/2014/main" id="{C2DBD3C3-A575-4F77-9484-10F7E85B9E4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852796" y="1733275"/>
            <a:ext cx="592591" cy="729947"/>
          </a:xfrm>
          <a:prstGeom prst="rect">
            <a:avLst/>
          </a:prstGeom>
        </p:spPr>
      </p:pic>
      <p:sp>
        <p:nvSpPr>
          <p:cNvPr id="238" name="Rectangle: Rounded Corners 237">
            <a:extLst>
              <a:ext uri="{FF2B5EF4-FFF2-40B4-BE49-F238E27FC236}">
                <a16:creationId xmlns:a16="http://schemas.microsoft.com/office/drawing/2014/main" id="{504499C6-E4C4-4D6E-BA04-274A70E0BF83}"/>
              </a:ext>
            </a:extLst>
          </p:cNvPr>
          <p:cNvSpPr/>
          <p:nvPr/>
        </p:nvSpPr>
        <p:spPr>
          <a:xfrm>
            <a:off x="2801271" y="2514262"/>
            <a:ext cx="785837" cy="64793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75" dirty="0"/>
              <a:t>Exit message provided by Port IT or exporter/agent</a:t>
            </a:r>
          </a:p>
        </p:txBody>
      </p:sp>
      <p:sp>
        <p:nvSpPr>
          <p:cNvPr id="239" name="Rectangle: Rounded Corners 238">
            <a:extLst>
              <a:ext uri="{FF2B5EF4-FFF2-40B4-BE49-F238E27FC236}">
                <a16:creationId xmlns:a16="http://schemas.microsoft.com/office/drawing/2014/main" id="{14BC6458-86ED-468A-9242-D97DF3E6EC7F}"/>
              </a:ext>
            </a:extLst>
          </p:cNvPr>
          <p:cNvSpPr/>
          <p:nvPr/>
        </p:nvSpPr>
        <p:spPr>
          <a:xfrm>
            <a:off x="536472" y="4338710"/>
            <a:ext cx="785837" cy="647939"/>
          </a:xfrm>
          <a:prstGeom prst="roundRect">
            <a:avLst/>
          </a:prstGeom>
          <a:solidFill>
            <a:schemeClr val="tx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50" dirty="0"/>
              <a:t>Permission to export (HMRC via CHIEF)</a:t>
            </a:r>
            <a:endParaRPr lang="en-GB" sz="675" dirty="0"/>
          </a:p>
        </p:txBody>
      </p:sp>
    </p:spTree>
    <p:extLst>
      <p:ext uri="{BB962C8B-B14F-4D97-AF65-F5344CB8AC3E}">
        <p14:creationId xmlns:p14="http://schemas.microsoft.com/office/powerpoint/2010/main" val="69323572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Freeform 66">
            <a:extLst>
              <a:ext uri="{FF2B5EF4-FFF2-40B4-BE49-F238E27FC236}">
                <a16:creationId xmlns:a16="http://schemas.microsoft.com/office/drawing/2014/main" id="{5F37E160-3A4B-4D91-8F5A-8A7218FCFEC9}"/>
              </a:ext>
            </a:extLst>
          </p:cNvPr>
          <p:cNvSpPr>
            <a:spLocks noChangeAspect="1"/>
          </p:cNvSpPr>
          <p:nvPr/>
        </p:nvSpPr>
        <p:spPr bwMode="auto">
          <a:xfrm rot="1238901" flipH="1">
            <a:off x="995638" y="3533388"/>
            <a:ext cx="59400" cy="170533"/>
          </a:xfrm>
          <a:custGeom>
            <a:avLst/>
            <a:gdLst>
              <a:gd name="T0" fmla="*/ 17 w 17"/>
              <a:gd name="T1" fmla="*/ 17 h 33"/>
              <a:gd name="T2" fmla="*/ 13 w 17"/>
              <a:gd name="T3" fmla="*/ 33 h 33"/>
              <a:gd name="T4" fmla="*/ 5 w 17"/>
              <a:gd name="T5" fmla="*/ 29 h 33"/>
              <a:gd name="T6" fmla="*/ 0 w 17"/>
              <a:gd name="T7" fmla="*/ 15 h 33"/>
              <a:gd name="T8" fmla="*/ 3 w 17"/>
              <a:gd name="T9" fmla="*/ 7 h 33"/>
              <a:gd name="T10" fmla="*/ 14 w 17"/>
              <a:gd name="T11" fmla="*/ 0 h 33"/>
              <a:gd name="T12" fmla="*/ 17 w 17"/>
              <a:gd name="T13" fmla="*/ 17 h 33"/>
            </a:gdLst>
            <a:ahLst/>
            <a:cxnLst>
              <a:cxn ang="0">
                <a:pos x="T0" y="T1"/>
              </a:cxn>
              <a:cxn ang="0">
                <a:pos x="T2" y="T3"/>
              </a:cxn>
              <a:cxn ang="0">
                <a:pos x="T4" y="T5"/>
              </a:cxn>
              <a:cxn ang="0">
                <a:pos x="T6" y="T7"/>
              </a:cxn>
              <a:cxn ang="0">
                <a:pos x="T8" y="T9"/>
              </a:cxn>
              <a:cxn ang="0">
                <a:pos x="T10" y="T11"/>
              </a:cxn>
              <a:cxn ang="0">
                <a:pos x="T12" y="T13"/>
              </a:cxn>
            </a:cxnLst>
            <a:rect l="0" t="0" r="r" b="b"/>
            <a:pathLst>
              <a:path w="17" h="33">
                <a:moveTo>
                  <a:pt x="17" y="17"/>
                </a:moveTo>
                <a:lnTo>
                  <a:pt x="13" y="33"/>
                </a:lnTo>
                <a:lnTo>
                  <a:pt x="5" y="29"/>
                </a:lnTo>
                <a:lnTo>
                  <a:pt x="0" y="15"/>
                </a:lnTo>
                <a:lnTo>
                  <a:pt x="3" y="7"/>
                </a:lnTo>
                <a:lnTo>
                  <a:pt x="14" y="0"/>
                </a:lnTo>
                <a:lnTo>
                  <a:pt x="17" y="17"/>
                </a:lnTo>
                <a:close/>
              </a:path>
            </a:pathLst>
          </a:custGeom>
          <a:solidFill>
            <a:schemeClr val="accent4">
              <a:lumMod val="40000"/>
              <a:lumOff val="60000"/>
            </a:schemeClr>
          </a:solidFill>
          <a:ln w="25400" cap="flat">
            <a:solidFill>
              <a:srgbClr val="002060"/>
            </a:solidFill>
            <a:prstDash val="solid"/>
            <a:miter lim="800000"/>
            <a:headEnd/>
            <a:tailEnd/>
          </a:ln>
        </p:spPr>
        <p:txBody>
          <a:bodyPr vert="horz" wrap="square" lIns="68580" tIns="34290" rIns="68580" bIns="34290" numCol="1" anchor="t" anchorCtr="0" compatLnSpc="1">
            <a:prstTxWarp prst="textNoShape">
              <a:avLst/>
            </a:prstTxWarp>
          </a:bodyPr>
          <a:lstStyle/>
          <a:p>
            <a:endParaRPr lang="hu-HU" sz="1800"/>
          </a:p>
        </p:txBody>
      </p:sp>
      <p:sp>
        <p:nvSpPr>
          <p:cNvPr id="96" name="Freeform: Shape 95">
            <a:extLst>
              <a:ext uri="{FF2B5EF4-FFF2-40B4-BE49-F238E27FC236}">
                <a16:creationId xmlns:a16="http://schemas.microsoft.com/office/drawing/2014/main" id="{FA936189-7461-487F-82FC-AE061885F7B7}"/>
              </a:ext>
            </a:extLst>
          </p:cNvPr>
          <p:cNvSpPr>
            <a:spLocks noChangeAspect="1"/>
          </p:cNvSpPr>
          <p:nvPr/>
        </p:nvSpPr>
        <p:spPr bwMode="auto">
          <a:xfrm>
            <a:off x="1316089" y="4694504"/>
            <a:ext cx="4256735" cy="1270527"/>
          </a:xfrm>
          <a:custGeom>
            <a:avLst/>
            <a:gdLst>
              <a:gd name="connsiteX0" fmla="*/ 3171685 w 5675647"/>
              <a:gd name="connsiteY0" fmla="*/ 0 h 1694036"/>
              <a:gd name="connsiteX1" fmla="*/ 3255151 w 5675647"/>
              <a:gd name="connsiteY1" fmla="*/ 194750 h 1694036"/>
              <a:gd name="connsiteX2" fmla="*/ 3449903 w 5675647"/>
              <a:gd name="connsiteY2" fmla="*/ 194750 h 1694036"/>
              <a:gd name="connsiteX3" fmla="*/ 3644656 w 5675647"/>
              <a:gd name="connsiteY3" fmla="*/ 417321 h 1694036"/>
              <a:gd name="connsiteX4" fmla="*/ 3978517 w 5675647"/>
              <a:gd name="connsiteY4" fmla="*/ 695535 h 1694036"/>
              <a:gd name="connsiteX5" fmla="*/ 4201092 w 5675647"/>
              <a:gd name="connsiteY5" fmla="*/ 639892 h 1694036"/>
              <a:gd name="connsiteX6" fmla="*/ 4590597 w 5675647"/>
              <a:gd name="connsiteY6" fmla="*/ 918106 h 1694036"/>
              <a:gd name="connsiteX7" fmla="*/ 4701884 w 5675647"/>
              <a:gd name="connsiteY7" fmla="*/ 945928 h 1694036"/>
              <a:gd name="connsiteX8" fmla="*/ 4813171 w 5675647"/>
              <a:gd name="connsiteY8" fmla="*/ 945928 h 1694036"/>
              <a:gd name="connsiteX9" fmla="*/ 5035746 w 5675647"/>
              <a:gd name="connsiteY9" fmla="*/ 1085035 h 1694036"/>
              <a:gd name="connsiteX10" fmla="*/ 5675647 w 5675647"/>
              <a:gd name="connsiteY10" fmla="*/ 1196320 h 1694036"/>
              <a:gd name="connsiteX11" fmla="*/ 5480895 w 5675647"/>
              <a:gd name="connsiteY11" fmla="*/ 1585820 h 1694036"/>
              <a:gd name="connsiteX12" fmla="*/ 5465435 w 5675647"/>
              <a:gd name="connsiteY12" fmla="*/ 1694036 h 1694036"/>
              <a:gd name="connsiteX13" fmla="*/ 40396 w 5675647"/>
              <a:gd name="connsiteY13" fmla="*/ 1694036 h 1694036"/>
              <a:gd name="connsiteX14" fmla="*/ 0 w 5675647"/>
              <a:gd name="connsiteY14" fmla="*/ 1391070 h 1694036"/>
              <a:gd name="connsiteX15" fmla="*/ 584258 w 5675647"/>
              <a:gd name="connsiteY15" fmla="*/ 1251963 h 1694036"/>
              <a:gd name="connsiteX16" fmla="*/ 1335447 w 5675647"/>
              <a:gd name="connsiteY16" fmla="*/ 1391070 h 1694036"/>
              <a:gd name="connsiteX17" fmla="*/ 1224159 w 5675647"/>
              <a:gd name="connsiteY17" fmla="*/ 751178 h 1694036"/>
              <a:gd name="connsiteX18" fmla="*/ 1613665 w 5675647"/>
              <a:gd name="connsiteY18" fmla="*/ 1001570 h 1694036"/>
              <a:gd name="connsiteX19" fmla="*/ 2670893 w 5675647"/>
              <a:gd name="connsiteY19" fmla="*/ 556428 h 1694036"/>
              <a:gd name="connsiteX20" fmla="*/ 2782180 w 5675647"/>
              <a:gd name="connsiteY20" fmla="*/ 111286 h 1694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675647" h="1694036">
                <a:moveTo>
                  <a:pt x="3171685" y="0"/>
                </a:moveTo>
                <a:lnTo>
                  <a:pt x="3255151" y="194750"/>
                </a:lnTo>
                <a:lnTo>
                  <a:pt x="3449903" y="194750"/>
                </a:lnTo>
                <a:lnTo>
                  <a:pt x="3644656" y="417321"/>
                </a:lnTo>
                <a:lnTo>
                  <a:pt x="3978517" y="695535"/>
                </a:lnTo>
                <a:lnTo>
                  <a:pt x="4201092" y="639892"/>
                </a:lnTo>
                <a:lnTo>
                  <a:pt x="4590597" y="918106"/>
                </a:lnTo>
                <a:lnTo>
                  <a:pt x="4701884" y="945928"/>
                </a:lnTo>
                <a:lnTo>
                  <a:pt x="4813171" y="945928"/>
                </a:lnTo>
                <a:lnTo>
                  <a:pt x="5035746" y="1085035"/>
                </a:lnTo>
                <a:lnTo>
                  <a:pt x="5675647" y="1196320"/>
                </a:lnTo>
                <a:lnTo>
                  <a:pt x="5480895" y="1585820"/>
                </a:lnTo>
                <a:lnTo>
                  <a:pt x="5465435" y="1694036"/>
                </a:lnTo>
                <a:lnTo>
                  <a:pt x="40396" y="1694036"/>
                </a:lnTo>
                <a:lnTo>
                  <a:pt x="0" y="1391070"/>
                </a:lnTo>
                <a:lnTo>
                  <a:pt x="584258" y="1251963"/>
                </a:lnTo>
                <a:lnTo>
                  <a:pt x="1335447" y="1391070"/>
                </a:lnTo>
                <a:lnTo>
                  <a:pt x="1224159" y="751178"/>
                </a:lnTo>
                <a:lnTo>
                  <a:pt x="1613665" y="1001570"/>
                </a:lnTo>
                <a:lnTo>
                  <a:pt x="2670893" y="556428"/>
                </a:lnTo>
                <a:lnTo>
                  <a:pt x="2782180" y="111286"/>
                </a:lnTo>
                <a:close/>
              </a:path>
            </a:pathLst>
          </a:custGeom>
          <a:solidFill>
            <a:srgbClr val="CCECFF"/>
          </a:solidFill>
          <a:ln w="28575" cap="flat">
            <a:solidFill>
              <a:srgbClr val="002060"/>
            </a:solidFill>
            <a:prstDash val="solid"/>
            <a:miter lim="800000"/>
            <a:headEnd/>
            <a:tailEnd/>
          </a:ln>
        </p:spPr>
        <p:txBody>
          <a:bodyPr vert="horz" wrap="square" lIns="68580" tIns="34290" rIns="68580" bIns="3429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sz="1350"/>
          </a:p>
        </p:txBody>
      </p:sp>
      <p:sp>
        <p:nvSpPr>
          <p:cNvPr id="3" name="Freeform 70">
            <a:extLst>
              <a:ext uri="{FF2B5EF4-FFF2-40B4-BE49-F238E27FC236}">
                <a16:creationId xmlns:a16="http://schemas.microsoft.com/office/drawing/2014/main" id="{6F407698-1327-49BF-8BD7-A45C7CF78144}"/>
              </a:ext>
            </a:extLst>
          </p:cNvPr>
          <p:cNvSpPr>
            <a:spLocks noChangeAspect="1"/>
          </p:cNvSpPr>
          <p:nvPr/>
        </p:nvSpPr>
        <p:spPr bwMode="auto">
          <a:xfrm>
            <a:off x="806223" y="1899758"/>
            <a:ext cx="2472524" cy="3543956"/>
          </a:xfrm>
          <a:custGeom>
            <a:avLst/>
            <a:gdLst>
              <a:gd name="T0" fmla="*/ 49 w 120"/>
              <a:gd name="T1" fmla="*/ 0 h 172"/>
              <a:gd name="T2" fmla="*/ 32 w 120"/>
              <a:gd name="T3" fmla="*/ 21 h 172"/>
              <a:gd name="T4" fmla="*/ 47 w 120"/>
              <a:gd name="T5" fmla="*/ 18 h 172"/>
              <a:gd name="T6" fmla="*/ 64 w 120"/>
              <a:gd name="T7" fmla="*/ 18 h 172"/>
              <a:gd name="T8" fmla="*/ 60 w 120"/>
              <a:gd name="T9" fmla="*/ 34 h 172"/>
              <a:gd name="T10" fmla="*/ 46 w 120"/>
              <a:gd name="T11" fmla="*/ 51 h 172"/>
              <a:gd name="T12" fmla="*/ 62 w 120"/>
              <a:gd name="T13" fmla="*/ 53 h 172"/>
              <a:gd name="T14" fmla="*/ 63 w 120"/>
              <a:gd name="T15" fmla="*/ 55 h 172"/>
              <a:gd name="T16" fmla="*/ 76 w 120"/>
              <a:gd name="T17" fmla="*/ 78 h 172"/>
              <a:gd name="T18" fmla="*/ 87 w 120"/>
              <a:gd name="T19" fmla="*/ 82 h 172"/>
              <a:gd name="T20" fmla="*/ 96 w 120"/>
              <a:gd name="T21" fmla="*/ 104 h 172"/>
              <a:gd name="T22" fmla="*/ 101 w 120"/>
              <a:gd name="T23" fmla="*/ 112 h 172"/>
              <a:gd name="T24" fmla="*/ 120 w 120"/>
              <a:gd name="T25" fmla="*/ 116 h 172"/>
              <a:gd name="T26" fmla="*/ 118 w 120"/>
              <a:gd name="T27" fmla="*/ 129 h 172"/>
              <a:gd name="T28" fmla="*/ 110 w 120"/>
              <a:gd name="T29" fmla="*/ 135 h 172"/>
              <a:gd name="T30" fmla="*/ 116 w 120"/>
              <a:gd name="T31" fmla="*/ 145 h 172"/>
              <a:gd name="T32" fmla="*/ 102 w 120"/>
              <a:gd name="T33" fmla="*/ 155 h 172"/>
              <a:gd name="T34" fmla="*/ 81 w 120"/>
              <a:gd name="T35" fmla="*/ 155 h 172"/>
              <a:gd name="T36" fmla="*/ 54 w 120"/>
              <a:gd name="T37" fmla="*/ 161 h 172"/>
              <a:gd name="T38" fmla="*/ 46 w 120"/>
              <a:gd name="T39" fmla="*/ 157 h 172"/>
              <a:gd name="T40" fmla="*/ 36 w 120"/>
              <a:gd name="T41" fmla="*/ 166 h 172"/>
              <a:gd name="T42" fmla="*/ 21 w 120"/>
              <a:gd name="T43" fmla="*/ 164 h 172"/>
              <a:gd name="T44" fmla="*/ 10 w 120"/>
              <a:gd name="T45" fmla="*/ 172 h 172"/>
              <a:gd name="T46" fmla="*/ 1 w 120"/>
              <a:gd name="T47" fmla="*/ 168 h 172"/>
              <a:gd name="T48" fmla="*/ 25 w 120"/>
              <a:gd name="T49" fmla="*/ 147 h 172"/>
              <a:gd name="T50" fmla="*/ 39 w 120"/>
              <a:gd name="T51" fmla="*/ 142 h 172"/>
              <a:gd name="T52" fmla="*/ 39 w 120"/>
              <a:gd name="T53" fmla="*/ 142 h 172"/>
              <a:gd name="T54" fmla="*/ 15 w 120"/>
              <a:gd name="T55" fmla="*/ 139 h 172"/>
              <a:gd name="T56" fmla="*/ 11 w 120"/>
              <a:gd name="T57" fmla="*/ 131 h 172"/>
              <a:gd name="T58" fmla="*/ 27 w 120"/>
              <a:gd name="T59" fmla="*/ 125 h 172"/>
              <a:gd name="T60" fmla="*/ 19 w 120"/>
              <a:gd name="T61" fmla="*/ 114 h 172"/>
              <a:gd name="T62" fmla="*/ 22 w 120"/>
              <a:gd name="T63" fmla="*/ 101 h 172"/>
              <a:gd name="T64" fmla="*/ 45 w 120"/>
              <a:gd name="T65" fmla="*/ 102 h 172"/>
              <a:gd name="T66" fmla="*/ 45 w 120"/>
              <a:gd name="T67" fmla="*/ 102 h 172"/>
              <a:gd name="T68" fmla="*/ 48 w 120"/>
              <a:gd name="T69" fmla="*/ 91 h 172"/>
              <a:gd name="T70" fmla="*/ 38 w 120"/>
              <a:gd name="T71" fmla="*/ 79 h 172"/>
              <a:gd name="T72" fmla="*/ 37 w 120"/>
              <a:gd name="T73" fmla="*/ 79 h 172"/>
              <a:gd name="T74" fmla="*/ 19 w 120"/>
              <a:gd name="T75" fmla="*/ 75 h 172"/>
              <a:gd name="T76" fmla="*/ 15 w 120"/>
              <a:gd name="T77" fmla="*/ 70 h 172"/>
              <a:gd name="T78" fmla="*/ 21 w 120"/>
              <a:gd name="T79" fmla="*/ 61 h 172"/>
              <a:gd name="T80" fmla="*/ 16 w 120"/>
              <a:gd name="T81" fmla="*/ 55 h 172"/>
              <a:gd name="T82" fmla="*/ 8 w 120"/>
              <a:gd name="T83" fmla="*/ 65 h 172"/>
              <a:gd name="T84" fmla="*/ 8 w 120"/>
              <a:gd name="T85" fmla="*/ 46 h 172"/>
              <a:gd name="T86" fmla="*/ 0 w 120"/>
              <a:gd name="T87" fmla="*/ 36 h 172"/>
              <a:gd name="T88" fmla="*/ 7 w 120"/>
              <a:gd name="T89" fmla="*/ 15 h 172"/>
              <a:gd name="T90" fmla="*/ 19 w 120"/>
              <a:gd name="T91" fmla="*/ 0 h 172"/>
              <a:gd name="T92" fmla="*/ 31 w 120"/>
              <a:gd name="T93" fmla="*/ 1 h 172"/>
              <a:gd name="T94" fmla="*/ 49 w 120"/>
              <a:gd name="T95"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0" h="172">
                <a:moveTo>
                  <a:pt x="49" y="0"/>
                </a:moveTo>
                <a:lnTo>
                  <a:pt x="32" y="21"/>
                </a:lnTo>
                <a:lnTo>
                  <a:pt x="47" y="18"/>
                </a:lnTo>
                <a:lnTo>
                  <a:pt x="64" y="18"/>
                </a:lnTo>
                <a:lnTo>
                  <a:pt x="60" y="34"/>
                </a:lnTo>
                <a:lnTo>
                  <a:pt x="46" y="51"/>
                </a:lnTo>
                <a:lnTo>
                  <a:pt x="62" y="53"/>
                </a:lnTo>
                <a:lnTo>
                  <a:pt x="63" y="55"/>
                </a:lnTo>
                <a:lnTo>
                  <a:pt x="76" y="78"/>
                </a:lnTo>
                <a:lnTo>
                  <a:pt x="87" y="82"/>
                </a:lnTo>
                <a:lnTo>
                  <a:pt x="96" y="104"/>
                </a:lnTo>
                <a:lnTo>
                  <a:pt x="101" y="112"/>
                </a:lnTo>
                <a:lnTo>
                  <a:pt x="120" y="116"/>
                </a:lnTo>
                <a:lnTo>
                  <a:pt x="118" y="129"/>
                </a:lnTo>
                <a:lnTo>
                  <a:pt x="110" y="135"/>
                </a:lnTo>
                <a:lnTo>
                  <a:pt x="116" y="145"/>
                </a:lnTo>
                <a:lnTo>
                  <a:pt x="102" y="155"/>
                </a:lnTo>
                <a:lnTo>
                  <a:pt x="81" y="155"/>
                </a:lnTo>
                <a:lnTo>
                  <a:pt x="54" y="161"/>
                </a:lnTo>
                <a:lnTo>
                  <a:pt x="46" y="157"/>
                </a:lnTo>
                <a:lnTo>
                  <a:pt x="36" y="166"/>
                </a:lnTo>
                <a:lnTo>
                  <a:pt x="21" y="164"/>
                </a:lnTo>
                <a:lnTo>
                  <a:pt x="10" y="172"/>
                </a:lnTo>
                <a:lnTo>
                  <a:pt x="1" y="168"/>
                </a:lnTo>
                <a:lnTo>
                  <a:pt x="25" y="147"/>
                </a:lnTo>
                <a:lnTo>
                  <a:pt x="39" y="142"/>
                </a:lnTo>
                <a:lnTo>
                  <a:pt x="39" y="142"/>
                </a:lnTo>
                <a:lnTo>
                  <a:pt x="15" y="139"/>
                </a:lnTo>
                <a:lnTo>
                  <a:pt x="11" y="131"/>
                </a:lnTo>
                <a:lnTo>
                  <a:pt x="27" y="125"/>
                </a:lnTo>
                <a:lnTo>
                  <a:pt x="19" y="114"/>
                </a:lnTo>
                <a:lnTo>
                  <a:pt x="22" y="101"/>
                </a:lnTo>
                <a:lnTo>
                  <a:pt x="45" y="102"/>
                </a:lnTo>
                <a:lnTo>
                  <a:pt x="45" y="102"/>
                </a:lnTo>
                <a:lnTo>
                  <a:pt x="48" y="91"/>
                </a:lnTo>
                <a:lnTo>
                  <a:pt x="38" y="79"/>
                </a:lnTo>
                <a:lnTo>
                  <a:pt x="37" y="79"/>
                </a:lnTo>
                <a:lnTo>
                  <a:pt x="19" y="75"/>
                </a:lnTo>
                <a:lnTo>
                  <a:pt x="15" y="70"/>
                </a:lnTo>
                <a:lnTo>
                  <a:pt x="21" y="61"/>
                </a:lnTo>
                <a:lnTo>
                  <a:pt x="16" y="55"/>
                </a:lnTo>
                <a:lnTo>
                  <a:pt x="8" y="65"/>
                </a:lnTo>
                <a:lnTo>
                  <a:pt x="8" y="46"/>
                </a:lnTo>
                <a:lnTo>
                  <a:pt x="0" y="36"/>
                </a:lnTo>
                <a:lnTo>
                  <a:pt x="7" y="15"/>
                </a:lnTo>
                <a:lnTo>
                  <a:pt x="19" y="0"/>
                </a:lnTo>
                <a:lnTo>
                  <a:pt x="31" y="1"/>
                </a:lnTo>
                <a:lnTo>
                  <a:pt x="49" y="0"/>
                </a:lnTo>
                <a:close/>
              </a:path>
            </a:pathLst>
          </a:custGeom>
          <a:solidFill>
            <a:schemeClr val="accent2">
              <a:lumMod val="20000"/>
              <a:lumOff val="80000"/>
            </a:schemeClr>
          </a:solidFill>
          <a:ln w="28575" cap="flat">
            <a:solidFill>
              <a:srgbClr val="002060"/>
            </a:solidFill>
            <a:prstDash val="solid"/>
            <a:miter lim="800000"/>
            <a:headEnd/>
            <a:tailEnd/>
          </a:ln>
        </p:spPr>
        <p:txBody>
          <a:bodyPr vert="horz" wrap="square" lIns="68580" tIns="34290" rIns="68580" bIns="34290" numCol="1" anchor="t" anchorCtr="0" compatLnSpc="1">
            <a:prstTxWarp prst="textNoShape">
              <a:avLst/>
            </a:prstTxWarp>
          </a:bodyP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hu-HU" sz="1350"/>
          </a:p>
        </p:txBody>
      </p:sp>
      <p:sp>
        <p:nvSpPr>
          <p:cNvPr id="9" name="TextBox 8">
            <a:extLst>
              <a:ext uri="{FF2B5EF4-FFF2-40B4-BE49-F238E27FC236}">
                <a16:creationId xmlns:a16="http://schemas.microsoft.com/office/drawing/2014/main" id="{1F8C3A83-42EF-480F-B4D8-2FC629A3D773}"/>
              </a:ext>
            </a:extLst>
          </p:cNvPr>
          <p:cNvSpPr txBox="1"/>
          <p:nvPr/>
        </p:nvSpPr>
        <p:spPr>
          <a:xfrm>
            <a:off x="111060" y="1866277"/>
            <a:ext cx="1944000" cy="600164"/>
          </a:xfrm>
          <a:prstGeom prst="rect">
            <a:avLst/>
          </a:prstGeom>
          <a:solidFill>
            <a:schemeClr val="bg1">
              <a:lumMod val="95000"/>
              <a:alpha val="80000"/>
            </a:scheme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E1</a:t>
            </a:r>
            <a:r>
              <a:rPr lang="en-GB" sz="825" dirty="0">
                <a:latin typeface="Segoe UI" panose="020B0502040204020203" pitchFamily="34" charset="0"/>
                <a:cs typeface="Segoe UI" panose="020B0502040204020203" pitchFamily="34" charset="0"/>
              </a:rPr>
              <a:t>: Goods travel from the </a:t>
            </a:r>
            <a:r>
              <a:rPr lang="en-GB" sz="825" b="1" dirty="0">
                <a:latin typeface="Segoe UI" panose="020B0502040204020203" pitchFamily="34" charset="0"/>
                <a:cs typeface="Segoe UI" panose="020B0502040204020203" pitchFamily="34" charset="0"/>
              </a:rPr>
              <a:t>GB</a:t>
            </a:r>
            <a:r>
              <a:rPr lang="en-GB" sz="825" dirty="0">
                <a:latin typeface="Segoe UI" panose="020B0502040204020203" pitchFamily="34" charset="0"/>
                <a:cs typeface="Segoe UI" panose="020B0502040204020203" pitchFamily="34" charset="0"/>
              </a:rPr>
              <a:t> trader to the port of export. If duty paid, no control requirements. If duty suspended they travel on </a:t>
            </a:r>
            <a:r>
              <a:rPr lang="en-GB" sz="825" b="1" dirty="0">
                <a:latin typeface="Segoe UI" panose="020B0502040204020203" pitchFamily="34" charset="0"/>
                <a:cs typeface="Segoe UI" panose="020B0502040204020203" pitchFamily="34" charset="0"/>
              </a:rPr>
              <a:t>UK</a:t>
            </a:r>
            <a:r>
              <a:rPr lang="en-GB" sz="825" dirty="0">
                <a:latin typeface="Segoe UI" panose="020B0502040204020203" pitchFamily="34" charset="0"/>
                <a:cs typeface="Segoe UI" panose="020B0502040204020203" pitchFamily="34" charset="0"/>
              </a:rPr>
              <a:t> EMCS.</a:t>
            </a:r>
          </a:p>
        </p:txBody>
      </p:sp>
      <p:cxnSp>
        <p:nvCxnSpPr>
          <p:cNvPr id="13" name="Straight Arrow Connector 12">
            <a:extLst>
              <a:ext uri="{FF2B5EF4-FFF2-40B4-BE49-F238E27FC236}">
                <a16:creationId xmlns:a16="http://schemas.microsoft.com/office/drawing/2014/main" id="{3BF995AC-2A22-4F26-BB3F-5640CD0AF55E}"/>
              </a:ext>
            </a:extLst>
          </p:cNvPr>
          <p:cNvCxnSpPr>
            <a:cxnSpLocks/>
            <a:stCxn id="21" idx="3"/>
          </p:cNvCxnSpPr>
          <p:nvPr/>
        </p:nvCxnSpPr>
        <p:spPr>
          <a:xfrm flipV="1">
            <a:off x="4194839" y="2071947"/>
            <a:ext cx="159027" cy="713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B192087-58CE-4FC7-A64E-ECD4E21FB07E}"/>
              </a:ext>
            </a:extLst>
          </p:cNvPr>
          <p:cNvSpPr txBox="1"/>
          <p:nvPr/>
        </p:nvSpPr>
        <p:spPr>
          <a:xfrm>
            <a:off x="4365203" y="1868262"/>
            <a:ext cx="1944000" cy="473206"/>
          </a:xfrm>
          <a:prstGeom prst="rect">
            <a:avLst/>
          </a:prstGeom>
          <a:solidFill>
            <a:schemeClr val="bg1">
              <a:lumMod val="95000"/>
              <a:alpha val="80000"/>
            </a:scheme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E3: </a:t>
            </a:r>
            <a:r>
              <a:rPr lang="en-GB" sz="825" dirty="0">
                <a:latin typeface="Segoe UI" panose="020B0502040204020203" pitchFamily="34" charset="0"/>
                <a:cs typeface="Segoe UI" panose="020B0502040204020203" pitchFamily="34" charset="0"/>
              </a:rPr>
              <a:t>If goods entered to excise warehousing, goods declared on </a:t>
            </a:r>
            <a:r>
              <a:rPr lang="en-GB" sz="825" b="1" dirty="0">
                <a:latin typeface="Segoe UI" panose="020B0502040204020203" pitchFamily="34" charset="0"/>
                <a:cs typeface="Segoe UI" panose="020B0502040204020203" pitchFamily="34" charset="0"/>
              </a:rPr>
              <a:t>EU</a:t>
            </a:r>
            <a:r>
              <a:rPr lang="en-GB" sz="825" dirty="0">
                <a:latin typeface="Segoe UI" panose="020B0502040204020203" pitchFamily="34" charset="0"/>
                <a:cs typeface="Segoe UI" panose="020B0502040204020203" pitchFamily="34" charset="0"/>
              </a:rPr>
              <a:t> EMCS system.</a:t>
            </a:r>
          </a:p>
        </p:txBody>
      </p:sp>
      <p:cxnSp>
        <p:nvCxnSpPr>
          <p:cNvPr id="15" name="Straight Arrow Connector 14">
            <a:extLst>
              <a:ext uri="{FF2B5EF4-FFF2-40B4-BE49-F238E27FC236}">
                <a16:creationId xmlns:a16="http://schemas.microsoft.com/office/drawing/2014/main" id="{0083BD6F-5E1E-4E0A-B201-096922F72955}"/>
              </a:ext>
            </a:extLst>
          </p:cNvPr>
          <p:cNvCxnSpPr>
            <a:cxnSpLocks/>
          </p:cNvCxnSpPr>
          <p:nvPr/>
        </p:nvCxnSpPr>
        <p:spPr>
          <a:xfrm>
            <a:off x="2055061" y="2091339"/>
            <a:ext cx="18307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6324B80-C0D4-4912-A189-8408953674E8}"/>
              </a:ext>
            </a:extLst>
          </p:cNvPr>
          <p:cNvCxnSpPr>
            <a:cxnSpLocks/>
            <a:endCxn id="20" idx="0"/>
          </p:cNvCxnSpPr>
          <p:nvPr/>
        </p:nvCxnSpPr>
        <p:spPr>
          <a:xfrm>
            <a:off x="3222839" y="3086039"/>
            <a:ext cx="0" cy="1223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A1DC2BCD-5780-4A49-9EB7-5E2EC91FFDF8}"/>
              </a:ext>
            </a:extLst>
          </p:cNvPr>
          <p:cNvCxnSpPr>
            <a:cxnSpLocks/>
            <a:stCxn id="24" idx="2"/>
            <a:endCxn id="21" idx="0"/>
          </p:cNvCxnSpPr>
          <p:nvPr/>
        </p:nvCxnSpPr>
        <p:spPr>
          <a:xfrm>
            <a:off x="3210131" y="2339483"/>
            <a:ext cx="12708" cy="1463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9C6CE5-8DA2-4A62-A508-BC4B2DF04AA2}"/>
              </a:ext>
            </a:extLst>
          </p:cNvPr>
          <p:cNvCxnSpPr>
            <a:cxnSpLocks/>
          </p:cNvCxnSpPr>
          <p:nvPr/>
        </p:nvCxnSpPr>
        <p:spPr>
          <a:xfrm>
            <a:off x="5341556" y="2313146"/>
            <a:ext cx="0" cy="1223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2ED689D0-E7D1-4898-A6EF-A4D287B9DADF}"/>
              </a:ext>
            </a:extLst>
          </p:cNvPr>
          <p:cNvSpPr txBox="1"/>
          <p:nvPr/>
        </p:nvSpPr>
        <p:spPr>
          <a:xfrm>
            <a:off x="2250839" y="3208387"/>
            <a:ext cx="1944000" cy="346249"/>
          </a:xfrm>
          <a:prstGeom prst="rect">
            <a:avLst/>
          </a:prstGeom>
          <a:solidFill>
            <a:srgbClr val="FFFF99">
              <a:alpha val="80000"/>
            </a:srgb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C2</a:t>
            </a:r>
            <a:r>
              <a:rPr lang="en-GB" sz="825" dirty="0">
                <a:latin typeface="Segoe UI" panose="020B0502040204020203" pitchFamily="34" charset="0"/>
                <a:cs typeface="Segoe UI" panose="020B0502040204020203" pitchFamily="34" charset="0"/>
              </a:rPr>
              <a:t>: An import declaration is required when goods arrive in </a:t>
            </a:r>
            <a:r>
              <a:rPr lang="en-GB" sz="825" b="1" dirty="0">
                <a:latin typeface="Segoe UI" panose="020B0502040204020203" pitchFamily="34" charset="0"/>
                <a:cs typeface="Segoe UI" panose="020B0502040204020203" pitchFamily="34" charset="0"/>
              </a:rPr>
              <a:t>EU.</a:t>
            </a:r>
          </a:p>
        </p:txBody>
      </p:sp>
      <p:sp>
        <p:nvSpPr>
          <p:cNvPr id="24" name="TextBox 23">
            <a:extLst>
              <a:ext uri="{FF2B5EF4-FFF2-40B4-BE49-F238E27FC236}">
                <a16:creationId xmlns:a16="http://schemas.microsoft.com/office/drawing/2014/main" id="{A892D13E-8FCE-4A23-8B0E-7B35A098F75D}"/>
              </a:ext>
            </a:extLst>
          </p:cNvPr>
          <p:cNvSpPr txBox="1"/>
          <p:nvPr/>
        </p:nvSpPr>
        <p:spPr>
          <a:xfrm>
            <a:off x="2238131" y="1866277"/>
            <a:ext cx="1944000" cy="473206"/>
          </a:xfrm>
          <a:prstGeom prst="rect">
            <a:avLst/>
          </a:prstGeom>
          <a:solidFill>
            <a:srgbClr val="FFFF99">
              <a:alpha val="80000"/>
            </a:srgb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C1</a:t>
            </a:r>
            <a:r>
              <a:rPr lang="en-GB" sz="825" dirty="0">
                <a:latin typeface="Segoe UI" panose="020B0502040204020203" pitchFamily="34" charset="0"/>
                <a:cs typeface="Segoe UI" panose="020B0502040204020203" pitchFamily="34" charset="0"/>
              </a:rPr>
              <a:t>: An export declaration is required when goods leave </a:t>
            </a:r>
            <a:r>
              <a:rPr lang="en-GB" sz="825" b="1" dirty="0">
                <a:latin typeface="Segoe UI" panose="020B0502040204020203" pitchFamily="34" charset="0"/>
                <a:cs typeface="Segoe UI" panose="020B0502040204020203" pitchFamily="34" charset="0"/>
              </a:rPr>
              <a:t>GB.</a:t>
            </a:r>
            <a:endParaRPr lang="en-GB" sz="825" dirty="0">
              <a:latin typeface="Segoe UI" panose="020B0502040204020203" pitchFamily="34" charset="0"/>
              <a:cs typeface="Segoe UI" panose="020B0502040204020203" pitchFamily="34" charset="0"/>
            </a:endParaRPr>
          </a:p>
          <a:p>
            <a:endParaRPr lang="en-GB" sz="825" dirty="0">
              <a:latin typeface="Segoe UI" panose="020B0502040204020203" pitchFamily="34" charset="0"/>
              <a:cs typeface="Segoe UI" panose="020B0502040204020203" pitchFamily="34" charset="0"/>
            </a:endParaRPr>
          </a:p>
        </p:txBody>
      </p:sp>
      <p:cxnSp>
        <p:nvCxnSpPr>
          <p:cNvPr id="48" name="Straight Arrow Connector 74">
            <a:extLst>
              <a:ext uri="{FF2B5EF4-FFF2-40B4-BE49-F238E27FC236}">
                <a16:creationId xmlns:a16="http://schemas.microsoft.com/office/drawing/2014/main" id="{4F24DFB6-491F-49AF-B46F-5829BC4D9242}"/>
              </a:ext>
            </a:extLst>
          </p:cNvPr>
          <p:cNvCxnSpPr>
            <a:cxnSpLocks/>
            <a:stCxn id="37" idx="6"/>
            <a:endCxn id="39" idx="2"/>
          </p:cNvCxnSpPr>
          <p:nvPr/>
        </p:nvCxnSpPr>
        <p:spPr>
          <a:xfrm>
            <a:off x="2146596" y="3977972"/>
            <a:ext cx="789901" cy="1045193"/>
          </a:xfrm>
          <a:prstGeom prst="straightConnector1">
            <a:avLst/>
          </a:prstGeom>
          <a:ln w="5715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74">
            <a:extLst>
              <a:ext uri="{FF2B5EF4-FFF2-40B4-BE49-F238E27FC236}">
                <a16:creationId xmlns:a16="http://schemas.microsoft.com/office/drawing/2014/main" id="{2A9157B1-D3AA-4C55-9A56-14B668D7CCE6}"/>
              </a:ext>
            </a:extLst>
          </p:cNvPr>
          <p:cNvCxnSpPr>
            <a:cxnSpLocks/>
            <a:stCxn id="41" idx="5"/>
            <a:endCxn id="56" idx="1"/>
          </p:cNvCxnSpPr>
          <p:nvPr/>
        </p:nvCxnSpPr>
        <p:spPr>
          <a:xfrm>
            <a:off x="3324301" y="5232660"/>
            <a:ext cx="675310" cy="40994"/>
          </a:xfrm>
          <a:prstGeom prst="straightConnector1">
            <a:avLst/>
          </a:prstGeom>
          <a:ln w="5715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66794DAE-56AA-480C-95DF-78019F458598}"/>
              </a:ext>
            </a:extLst>
          </p:cNvPr>
          <p:cNvSpPr txBox="1"/>
          <p:nvPr/>
        </p:nvSpPr>
        <p:spPr>
          <a:xfrm>
            <a:off x="2061088" y="3965044"/>
            <a:ext cx="268577" cy="323165"/>
          </a:xfrm>
          <a:prstGeom prst="rect">
            <a:avLst/>
          </a:prstGeom>
          <a:noFill/>
        </p:spPr>
        <p:txBody>
          <a:bodyPr wrap="square" rtlCol="0">
            <a:spAutoFit/>
          </a:bodyPr>
          <a:lstStyle/>
          <a:p>
            <a:r>
              <a:rPr lang="en-GB" sz="750" b="1" dirty="0">
                <a:latin typeface="Segoe UI" panose="020B0502040204020203" pitchFamily="34" charset="0"/>
                <a:cs typeface="Segoe UI" panose="020B0502040204020203" pitchFamily="34" charset="0"/>
              </a:rPr>
              <a:t>GB</a:t>
            </a:r>
          </a:p>
        </p:txBody>
      </p:sp>
      <p:sp>
        <p:nvSpPr>
          <p:cNvPr id="87" name="TextBox 86">
            <a:extLst>
              <a:ext uri="{FF2B5EF4-FFF2-40B4-BE49-F238E27FC236}">
                <a16:creationId xmlns:a16="http://schemas.microsoft.com/office/drawing/2014/main" id="{8D146957-58EF-4AF5-B60F-2BAA8D9E3C3A}"/>
              </a:ext>
            </a:extLst>
          </p:cNvPr>
          <p:cNvSpPr txBox="1"/>
          <p:nvPr/>
        </p:nvSpPr>
        <p:spPr>
          <a:xfrm>
            <a:off x="3318100" y="5451170"/>
            <a:ext cx="268577" cy="323165"/>
          </a:xfrm>
          <a:prstGeom prst="rect">
            <a:avLst/>
          </a:prstGeom>
          <a:noFill/>
        </p:spPr>
        <p:txBody>
          <a:bodyPr wrap="square" rtlCol="0">
            <a:spAutoFit/>
          </a:bodyPr>
          <a:lstStyle/>
          <a:p>
            <a:r>
              <a:rPr lang="en-GB" sz="750" b="1" dirty="0">
                <a:latin typeface="Segoe UI" panose="020B0502040204020203" pitchFamily="34" charset="0"/>
                <a:cs typeface="Segoe UI" panose="020B0502040204020203" pitchFamily="34" charset="0"/>
              </a:rPr>
              <a:t>EU</a:t>
            </a:r>
          </a:p>
        </p:txBody>
      </p:sp>
      <p:sp>
        <p:nvSpPr>
          <p:cNvPr id="37" name="Oval 36">
            <a:extLst>
              <a:ext uri="{FF2B5EF4-FFF2-40B4-BE49-F238E27FC236}">
                <a16:creationId xmlns:a16="http://schemas.microsoft.com/office/drawing/2014/main" id="{E7EF2A50-22B0-440F-A1F3-77E648DB907E}"/>
              </a:ext>
            </a:extLst>
          </p:cNvPr>
          <p:cNvSpPr>
            <a:spLocks/>
          </p:cNvSpPr>
          <p:nvPr/>
        </p:nvSpPr>
        <p:spPr>
          <a:xfrm>
            <a:off x="1971095" y="3890222"/>
            <a:ext cx="175500" cy="175500"/>
          </a:xfrm>
          <a:prstGeom prst="ellipse">
            <a:avLst/>
          </a:prstGeom>
          <a:solidFill>
            <a:schemeClr val="bg1">
              <a:lumMod val="75000"/>
            </a:schemeClr>
          </a:solidFill>
          <a:ln w="19050">
            <a:solidFill>
              <a:srgbClr val="FFFF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92" name="TextBox 91">
            <a:extLst>
              <a:ext uri="{FF2B5EF4-FFF2-40B4-BE49-F238E27FC236}">
                <a16:creationId xmlns:a16="http://schemas.microsoft.com/office/drawing/2014/main" id="{1E9316F5-68AE-43EC-9C1F-E3CBC8E02BE0}"/>
              </a:ext>
            </a:extLst>
          </p:cNvPr>
          <p:cNvSpPr txBox="1"/>
          <p:nvPr/>
        </p:nvSpPr>
        <p:spPr>
          <a:xfrm>
            <a:off x="4353866" y="2446645"/>
            <a:ext cx="1944000" cy="346249"/>
          </a:xfrm>
          <a:prstGeom prst="rect">
            <a:avLst/>
          </a:prstGeom>
          <a:solidFill>
            <a:schemeClr val="bg1">
              <a:lumMod val="95000"/>
              <a:alpha val="80000"/>
            </a:scheme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E4: EU</a:t>
            </a:r>
            <a:r>
              <a:rPr lang="en-GB" sz="825" dirty="0">
                <a:latin typeface="Segoe UI" panose="020B0502040204020203" pitchFamily="34" charset="0"/>
                <a:cs typeface="Segoe UI" panose="020B0502040204020203" pitchFamily="34" charset="0"/>
              </a:rPr>
              <a:t> EMCS movement ends when goods arrive at </a:t>
            </a:r>
            <a:r>
              <a:rPr lang="en-GB" sz="825" b="1" dirty="0">
                <a:latin typeface="Segoe UI" panose="020B0502040204020203" pitchFamily="34" charset="0"/>
                <a:cs typeface="Segoe UI" panose="020B0502040204020203" pitchFamily="34" charset="0"/>
              </a:rPr>
              <a:t>EU </a:t>
            </a:r>
            <a:r>
              <a:rPr lang="en-GB" sz="825" dirty="0">
                <a:latin typeface="Segoe UI" panose="020B0502040204020203" pitchFamily="34" charset="0"/>
                <a:cs typeface="Segoe UI" panose="020B0502040204020203" pitchFamily="34" charset="0"/>
              </a:rPr>
              <a:t>warehouse. </a:t>
            </a:r>
          </a:p>
        </p:txBody>
      </p:sp>
      <p:sp>
        <p:nvSpPr>
          <p:cNvPr id="40" name="Oval 39">
            <a:extLst>
              <a:ext uri="{FF2B5EF4-FFF2-40B4-BE49-F238E27FC236}">
                <a16:creationId xmlns:a16="http://schemas.microsoft.com/office/drawing/2014/main" id="{3342C258-D07C-4857-918C-0F0B3A7BC95B}"/>
              </a:ext>
            </a:extLst>
          </p:cNvPr>
          <p:cNvSpPr>
            <a:spLocks/>
          </p:cNvSpPr>
          <p:nvPr/>
        </p:nvSpPr>
        <p:spPr>
          <a:xfrm>
            <a:off x="3283376" y="5082862"/>
            <a:ext cx="175500" cy="175500"/>
          </a:xfrm>
          <a:prstGeom prst="ellipse">
            <a:avLst/>
          </a:prstGeom>
          <a:solidFill>
            <a:srgbClr val="9933FF"/>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41" name="Oval 40">
            <a:extLst>
              <a:ext uri="{FF2B5EF4-FFF2-40B4-BE49-F238E27FC236}">
                <a16:creationId xmlns:a16="http://schemas.microsoft.com/office/drawing/2014/main" id="{D7E5A965-87D2-43F6-8EEC-A56A6C16750D}"/>
              </a:ext>
            </a:extLst>
          </p:cNvPr>
          <p:cNvSpPr>
            <a:spLocks/>
          </p:cNvSpPr>
          <p:nvPr/>
        </p:nvSpPr>
        <p:spPr>
          <a:xfrm>
            <a:off x="3174503" y="5082862"/>
            <a:ext cx="175500" cy="175500"/>
          </a:xfrm>
          <a:prstGeom prst="ellipse">
            <a:avLst/>
          </a:prstGeom>
          <a:solidFill>
            <a:srgbClr val="FFFF00"/>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68" name="TextBox 67">
            <a:extLst>
              <a:ext uri="{FF2B5EF4-FFF2-40B4-BE49-F238E27FC236}">
                <a16:creationId xmlns:a16="http://schemas.microsoft.com/office/drawing/2014/main" id="{9FDD2665-9858-43D2-B7FD-1C64E070A4D9}"/>
              </a:ext>
            </a:extLst>
          </p:cNvPr>
          <p:cNvSpPr txBox="1"/>
          <p:nvPr/>
        </p:nvSpPr>
        <p:spPr>
          <a:xfrm>
            <a:off x="987889" y="930263"/>
            <a:ext cx="6731956" cy="415498"/>
          </a:xfrm>
          <a:prstGeom prst="rect">
            <a:avLst/>
          </a:prstGeom>
          <a:noFill/>
          <a:ln w="28575">
            <a:noFill/>
          </a:ln>
        </p:spPr>
        <p:txBody>
          <a:bodyPr wrap="square" rtlCol="0">
            <a:spAutoFit/>
          </a:bodyPr>
          <a:lstStyle/>
          <a:p>
            <a:r>
              <a:rPr lang="en-GB" sz="2100" b="1" dirty="0">
                <a:solidFill>
                  <a:srgbClr val="002060"/>
                </a:solidFill>
                <a:latin typeface="Segoe UI" panose="020B0502040204020203" pitchFamily="34" charset="0"/>
                <a:cs typeface="Segoe UI" panose="020B0502040204020203" pitchFamily="34" charset="0"/>
              </a:rPr>
              <a:t>GB-EU</a:t>
            </a:r>
            <a:endParaRPr lang="en-GB" sz="2100" dirty="0">
              <a:solidFill>
                <a:srgbClr val="C00000"/>
              </a:solidFill>
              <a:latin typeface="Segoe UI" panose="020B0502040204020203" pitchFamily="34" charset="0"/>
              <a:cs typeface="Segoe UI" panose="020B0502040204020203" pitchFamily="34" charset="0"/>
            </a:endParaRPr>
          </a:p>
        </p:txBody>
      </p:sp>
      <p:sp>
        <p:nvSpPr>
          <p:cNvPr id="69" name="TextBox 68">
            <a:extLst>
              <a:ext uri="{FF2B5EF4-FFF2-40B4-BE49-F238E27FC236}">
                <a16:creationId xmlns:a16="http://schemas.microsoft.com/office/drawing/2014/main" id="{1B4EC731-1AAE-4CE0-98D1-D3C2D85D4BFF}"/>
              </a:ext>
            </a:extLst>
          </p:cNvPr>
          <p:cNvSpPr txBox="1"/>
          <p:nvPr/>
        </p:nvSpPr>
        <p:spPr>
          <a:xfrm>
            <a:off x="111060" y="1368845"/>
            <a:ext cx="8832354" cy="473206"/>
          </a:xfrm>
          <a:prstGeom prst="rect">
            <a:avLst/>
          </a:prstGeom>
          <a:solidFill>
            <a:schemeClr val="bg1">
              <a:alpha val="55000"/>
            </a:schemeClr>
          </a:solidFill>
          <a:ln>
            <a:noFill/>
          </a:ln>
        </p:spPr>
        <p:txBody>
          <a:bodyPr wrap="square" rtlCol="0">
            <a:spAutoFit/>
          </a:bodyPr>
          <a:lstStyle/>
          <a:p>
            <a:r>
              <a:rPr lang="en-GB" sz="825" b="1" dirty="0">
                <a:latin typeface="Segoe UI" panose="020B0502040204020203" pitchFamily="34" charset="0"/>
                <a:cs typeface="Segoe UI" panose="020B0502040204020203" pitchFamily="34" charset="0"/>
              </a:rPr>
              <a:t>APPROACH: This is a movement of excise goods from GB to EU: </a:t>
            </a:r>
            <a:r>
              <a:rPr lang="en-GB" sz="825" dirty="0">
                <a:latin typeface="Segoe UI" panose="020B0502040204020203" pitchFamily="34" charset="0"/>
                <a:cs typeface="Segoe UI" panose="020B0502040204020203" pitchFamily="34" charset="0"/>
              </a:rPr>
              <a:t>The goods can be duty paid in the UK or duty suspended. If duty paid, drawback (reimbursement) is available on exit from GB. If duty suspended, they will travel from the warehouse to the port of exit on UK EMCS. On entry into the EU the goods can be entered to free circulation, excise warehousing or customs special procedures.</a:t>
            </a:r>
          </a:p>
        </p:txBody>
      </p:sp>
      <p:cxnSp>
        <p:nvCxnSpPr>
          <p:cNvPr id="50" name="Straight Arrow Connector 74">
            <a:extLst>
              <a:ext uri="{FF2B5EF4-FFF2-40B4-BE49-F238E27FC236}">
                <a16:creationId xmlns:a16="http://schemas.microsoft.com/office/drawing/2014/main" id="{861F2E9A-E4BA-43CB-8735-98001283CA0A}"/>
              </a:ext>
            </a:extLst>
          </p:cNvPr>
          <p:cNvCxnSpPr>
            <a:cxnSpLocks/>
            <a:stCxn id="39" idx="5"/>
          </p:cNvCxnSpPr>
          <p:nvPr/>
        </p:nvCxnSpPr>
        <p:spPr>
          <a:xfrm>
            <a:off x="3086295" y="5085213"/>
            <a:ext cx="88208" cy="25702"/>
          </a:xfrm>
          <a:prstGeom prst="straightConnector1">
            <a:avLst/>
          </a:prstGeom>
          <a:ln w="5715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6" name="Oval 55">
            <a:extLst>
              <a:ext uri="{FF2B5EF4-FFF2-40B4-BE49-F238E27FC236}">
                <a16:creationId xmlns:a16="http://schemas.microsoft.com/office/drawing/2014/main" id="{22607C46-63E3-4EBE-A574-889003461CF0}"/>
              </a:ext>
            </a:extLst>
          </p:cNvPr>
          <p:cNvSpPr>
            <a:spLocks/>
          </p:cNvSpPr>
          <p:nvPr/>
        </p:nvSpPr>
        <p:spPr>
          <a:xfrm>
            <a:off x="3973909" y="5247952"/>
            <a:ext cx="175500" cy="175500"/>
          </a:xfrm>
          <a:prstGeom prst="ellipse">
            <a:avLst/>
          </a:prstGeom>
          <a:solidFill>
            <a:srgbClr val="9933FF"/>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39" name="Oval 38">
            <a:extLst>
              <a:ext uri="{FF2B5EF4-FFF2-40B4-BE49-F238E27FC236}">
                <a16:creationId xmlns:a16="http://schemas.microsoft.com/office/drawing/2014/main" id="{B6B0DFD9-A7FA-47C9-AB0B-380F539B5515}"/>
              </a:ext>
            </a:extLst>
          </p:cNvPr>
          <p:cNvSpPr>
            <a:spLocks/>
          </p:cNvSpPr>
          <p:nvPr/>
        </p:nvSpPr>
        <p:spPr>
          <a:xfrm>
            <a:off x="2936496" y="4935415"/>
            <a:ext cx="175500" cy="175500"/>
          </a:xfrm>
          <a:prstGeom prst="ellipse">
            <a:avLst/>
          </a:prstGeom>
          <a:solidFill>
            <a:srgbClr val="FFFF00"/>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p>
        </p:txBody>
      </p:sp>
      <p:sp>
        <p:nvSpPr>
          <p:cNvPr id="21" name="TextBox 20">
            <a:extLst>
              <a:ext uri="{FF2B5EF4-FFF2-40B4-BE49-F238E27FC236}">
                <a16:creationId xmlns:a16="http://schemas.microsoft.com/office/drawing/2014/main" id="{C9766413-28BE-4B18-8DD8-048F174E9802}"/>
              </a:ext>
            </a:extLst>
          </p:cNvPr>
          <p:cNvSpPr txBox="1"/>
          <p:nvPr/>
        </p:nvSpPr>
        <p:spPr>
          <a:xfrm>
            <a:off x="2250839" y="2485845"/>
            <a:ext cx="1944000" cy="600164"/>
          </a:xfrm>
          <a:prstGeom prst="rect">
            <a:avLst/>
          </a:prstGeom>
          <a:solidFill>
            <a:schemeClr val="bg1">
              <a:lumMod val="95000"/>
              <a:alpha val="80000"/>
            </a:schemeClr>
          </a:solidFill>
          <a:ln w="12700">
            <a:solidFill>
              <a:schemeClr val="bg2">
                <a:lumMod val="75000"/>
              </a:schemeClr>
            </a:solidFill>
          </a:ln>
        </p:spPr>
        <p:txBody>
          <a:bodyPr wrap="square" rtlCol="0">
            <a:spAutoFit/>
          </a:bodyPr>
          <a:lstStyle/>
          <a:p>
            <a:r>
              <a:rPr lang="en-GB" sz="825" b="1" dirty="0">
                <a:latin typeface="Segoe UI" panose="020B0502040204020203" pitchFamily="34" charset="0"/>
                <a:cs typeface="Segoe UI" panose="020B0502040204020203" pitchFamily="34" charset="0"/>
              </a:rPr>
              <a:t>E2</a:t>
            </a:r>
            <a:r>
              <a:rPr lang="en-GB" sz="825" dirty="0">
                <a:latin typeface="Segoe UI" panose="020B0502040204020203" pitchFamily="34" charset="0"/>
                <a:cs typeface="Segoe UI" panose="020B0502040204020203" pitchFamily="34" charset="0"/>
              </a:rPr>
              <a:t>: Excise movement on </a:t>
            </a:r>
            <a:r>
              <a:rPr lang="en-GB" sz="825" b="1" dirty="0">
                <a:latin typeface="Segoe UI" panose="020B0502040204020203" pitchFamily="34" charset="0"/>
                <a:cs typeface="Segoe UI" panose="020B0502040204020203" pitchFamily="34" charset="0"/>
              </a:rPr>
              <a:t>UK</a:t>
            </a:r>
            <a:r>
              <a:rPr lang="en-GB" sz="825" dirty="0">
                <a:latin typeface="Segoe UI" panose="020B0502040204020203" pitchFamily="34" charset="0"/>
                <a:cs typeface="Segoe UI" panose="020B0502040204020203" pitchFamily="34" charset="0"/>
              </a:rPr>
              <a:t> </a:t>
            </a:r>
            <a:r>
              <a:rPr lang="en-GB" sz="825" b="1" dirty="0">
                <a:latin typeface="Segoe UI" panose="020B0502040204020203" pitchFamily="34" charset="0"/>
                <a:cs typeface="Segoe UI" panose="020B0502040204020203" pitchFamily="34" charset="0"/>
              </a:rPr>
              <a:t>EMCS</a:t>
            </a:r>
            <a:r>
              <a:rPr lang="en-GB" sz="825" dirty="0">
                <a:latin typeface="Segoe UI" panose="020B0502040204020203" pitchFamily="34" charset="0"/>
                <a:cs typeface="Segoe UI" panose="020B0502040204020203" pitchFamily="34" charset="0"/>
              </a:rPr>
              <a:t> is closed on export from </a:t>
            </a:r>
            <a:r>
              <a:rPr lang="en-GB" sz="825" b="1" dirty="0">
                <a:latin typeface="Segoe UI" panose="020B0502040204020203" pitchFamily="34" charset="0"/>
                <a:cs typeface="Segoe UI" panose="020B0502040204020203" pitchFamily="34" charset="0"/>
              </a:rPr>
              <a:t>GB</a:t>
            </a:r>
            <a:r>
              <a:rPr lang="en-GB" sz="825" dirty="0">
                <a:latin typeface="Segoe UI" panose="020B0502040204020203" pitchFamily="34" charset="0"/>
                <a:cs typeface="Segoe UI" panose="020B0502040204020203" pitchFamily="34" charset="0"/>
              </a:rPr>
              <a:t>. </a:t>
            </a:r>
            <a:r>
              <a:rPr lang="en-GB" sz="825" b="1" dirty="0">
                <a:latin typeface="Segoe UI" panose="020B0502040204020203" pitchFamily="34" charset="0"/>
                <a:cs typeface="Segoe UI" panose="020B0502040204020203" pitchFamily="34" charset="0"/>
              </a:rPr>
              <a:t>UK</a:t>
            </a:r>
            <a:r>
              <a:rPr lang="en-GB" sz="825" dirty="0">
                <a:latin typeface="Segoe UI" panose="020B0502040204020203" pitchFamily="34" charset="0"/>
                <a:cs typeface="Segoe UI" panose="020B0502040204020203" pitchFamily="34" charset="0"/>
              </a:rPr>
              <a:t> excise duty can be reclaimed under drawback if duty paid</a:t>
            </a:r>
          </a:p>
        </p:txBody>
      </p:sp>
      <p:pic>
        <p:nvPicPr>
          <p:cNvPr id="71" name="Picture 70" descr="Screen Clipping">
            <a:hlinkClick r:id="" action="ppaction://noaction"/>
            <a:extLst>
              <a:ext uri="{FF2B5EF4-FFF2-40B4-BE49-F238E27FC236}">
                <a16:creationId xmlns:a16="http://schemas.microsoft.com/office/drawing/2014/main" id="{823DCF30-783E-44FE-B146-31159A5097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61" y="881576"/>
            <a:ext cx="648230" cy="401720"/>
          </a:xfrm>
          <a:prstGeom prst="rect">
            <a:avLst/>
          </a:prstGeom>
        </p:spPr>
      </p:pic>
      <p:grpSp>
        <p:nvGrpSpPr>
          <p:cNvPr id="42" name="Group 41">
            <a:extLst>
              <a:ext uri="{FF2B5EF4-FFF2-40B4-BE49-F238E27FC236}">
                <a16:creationId xmlns:a16="http://schemas.microsoft.com/office/drawing/2014/main" id="{99AC563B-5A71-4DED-9E88-49F6DD4BECEA}"/>
              </a:ext>
            </a:extLst>
          </p:cNvPr>
          <p:cNvGrpSpPr/>
          <p:nvPr/>
        </p:nvGrpSpPr>
        <p:grpSpPr>
          <a:xfrm>
            <a:off x="6267986" y="3284984"/>
            <a:ext cx="2657090" cy="2370968"/>
            <a:chOff x="148080" y="4393077"/>
            <a:chExt cx="2379717" cy="2423740"/>
          </a:xfrm>
        </p:grpSpPr>
        <p:sp>
          <p:nvSpPr>
            <p:cNvPr id="43" name="TextBox 42">
              <a:extLst>
                <a:ext uri="{FF2B5EF4-FFF2-40B4-BE49-F238E27FC236}">
                  <a16:creationId xmlns:a16="http://schemas.microsoft.com/office/drawing/2014/main" id="{F7EBADDC-27BF-44DC-8F33-8AF9667BB879}"/>
                </a:ext>
              </a:extLst>
            </p:cNvPr>
            <p:cNvSpPr txBox="1"/>
            <p:nvPr/>
          </p:nvSpPr>
          <p:spPr>
            <a:xfrm>
              <a:off x="148080" y="4393077"/>
              <a:ext cx="2379717" cy="2423740"/>
            </a:xfrm>
            <a:prstGeom prst="rect">
              <a:avLst/>
            </a:prstGeom>
            <a:solidFill>
              <a:schemeClr val="bg1">
                <a:lumMod val="95000"/>
                <a:alpha val="75000"/>
              </a:schemeClr>
            </a:solidFill>
            <a:ln w="19050">
              <a:solidFill>
                <a:schemeClr val="tx1">
                  <a:lumMod val="50000"/>
                  <a:lumOff val="50000"/>
                </a:schemeClr>
              </a:solidFill>
            </a:ln>
          </p:spPr>
          <p:txBody>
            <a:bodyPr wrap="square" rtlCol="0">
              <a:spAutoFit/>
            </a:bodyPr>
            <a:lstStyle/>
            <a:p>
              <a:pPr algn="ctr"/>
              <a:r>
                <a:rPr lang="en-GB" sz="1200" b="1" u="sng" dirty="0">
                  <a:solidFill>
                    <a:schemeClr val="bg2">
                      <a:lumMod val="25000"/>
                    </a:schemeClr>
                  </a:solidFill>
                </a:rPr>
                <a:t>Key</a:t>
              </a:r>
              <a:endParaRPr lang="en-GB" sz="1400" b="1" u="sng" dirty="0">
                <a:solidFill>
                  <a:schemeClr val="bg2">
                    <a:lumMod val="25000"/>
                  </a:schemeClr>
                </a:solidFill>
              </a:endParaRPr>
            </a:p>
            <a:p>
              <a:pPr algn="ctr"/>
              <a:endParaRPr lang="en-GB" sz="200" b="1" u="sng" dirty="0"/>
            </a:p>
            <a:p>
              <a:r>
                <a:rPr lang="en-GB" sz="1050" dirty="0"/>
                <a:t>	</a:t>
              </a:r>
              <a:r>
                <a:rPr lang="en-GB" sz="1050" b="1" dirty="0">
                  <a:cs typeface="Segoe UI" panose="020B0502040204020203" pitchFamily="34" charset="0"/>
                </a:rPr>
                <a:t>Excise Control</a:t>
              </a:r>
            </a:p>
            <a:p>
              <a:endParaRPr lang="en-GB" sz="200" b="1" dirty="0"/>
            </a:p>
            <a:p>
              <a:r>
                <a:rPr lang="en-GB" sz="1050" b="1" dirty="0"/>
                <a:t>	Excise DP Destination</a:t>
              </a:r>
            </a:p>
            <a:p>
              <a:endParaRPr lang="en-GB" sz="200" dirty="0"/>
            </a:p>
            <a:p>
              <a:r>
                <a:rPr lang="en-GB" sz="1050" dirty="0"/>
                <a:t>	</a:t>
              </a:r>
              <a:r>
                <a:rPr lang="en-GB" sz="1050" b="1" dirty="0"/>
                <a:t>Customs Control</a:t>
              </a:r>
            </a:p>
            <a:p>
              <a:r>
                <a:rPr lang="en-GB" sz="200" dirty="0"/>
                <a:t>   </a:t>
              </a:r>
            </a:p>
            <a:p>
              <a:r>
                <a:rPr lang="en-GB" sz="1050" dirty="0"/>
                <a:t>	</a:t>
              </a:r>
              <a:r>
                <a:rPr lang="en-GB" sz="1050" b="1" dirty="0"/>
                <a:t>Customs Ctl. No Dec</a:t>
              </a:r>
            </a:p>
            <a:p>
              <a:endParaRPr lang="en-GB" sz="200" dirty="0"/>
            </a:p>
            <a:p>
              <a:r>
                <a:rPr lang="en-GB" sz="1050" dirty="0"/>
                <a:t>       	</a:t>
              </a:r>
              <a:r>
                <a:rPr lang="en-GB" sz="1050" b="1" dirty="0"/>
                <a:t>Excise Duty Point</a:t>
              </a:r>
            </a:p>
            <a:p>
              <a:endParaRPr lang="en-GB" sz="200" dirty="0"/>
            </a:p>
            <a:p>
              <a:r>
                <a:rPr lang="en-GB" sz="1050" b="1" dirty="0"/>
                <a:t>	Excise Drawback</a:t>
              </a:r>
            </a:p>
            <a:p>
              <a:endParaRPr lang="en-GB" sz="200" b="1" dirty="0"/>
            </a:p>
            <a:p>
              <a:r>
                <a:rPr lang="en-GB" sz="1050" b="1" dirty="0"/>
                <a:t>	UK Duty Secured for NI</a:t>
              </a:r>
            </a:p>
            <a:p>
              <a:endParaRPr lang="en-GB" sz="200" b="1" dirty="0"/>
            </a:p>
            <a:p>
              <a:r>
                <a:rPr lang="en-GB" sz="1050" b="1" dirty="0"/>
                <a:t>	DP Movement</a:t>
              </a:r>
            </a:p>
            <a:p>
              <a:endParaRPr lang="en-GB" sz="200" b="1" dirty="0"/>
            </a:p>
            <a:p>
              <a:r>
                <a:rPr lang="en-GB" sz="1050" b="1" dirty="0"/>
                <a:t>	DS Movement</a:t>
              </a:r>
            </a:p>
            <a:p>
              <a:endParaRPr lang="en-GB" sz="200" b="1" dirty="0"/>
            </a:p>
            <a:p>
              <a:r>
                <a:rPr lang="en-GB" sz="1050" b="1" dirty="0"/>
                <a:t>	Excise Interaction</a:t>
              </a:r>
            </a:p>
            <a:p>
              <a:r>
                <a:rPr lang="en-GB" sz="200" b="1" dirty="0"/>
                <a:t>	</a:t>
              </a:r>
            </a:p>
            <a:p>
              <a:r>
                <a:rPr lang="en-GB" sz="1050" b="1" dirty="0"/>
                <a:t>	Customs Interaction</a:t>
              </a:r>
            </a:p>
            <a:p>
              <a:endParaRPr lang="en-GB" sz="200" b="1" dirty="0"/>
            </a:p>
          </p:txBody>
        </p:sp>
        <p:sp>
          <p:nvSpPr>
            <p:cNvPr id="44" name="TextBox 43">
              <a:extLst>
                <a:ext uri="{FF2B5EF4-FFF2-40B4-BE49-F238E27FC236}">
                  <a16:creationId xmlns:a16="http://schemas.microsoft.com/office/drawing/2014/main" id="{D523776E-834B-493A-8D71-064BC5515E7B}"/>
                </a:ext>
              </a:extLst>
            </p:cNvPr>
            <p:cNvSpPr txBox="1"/>
            <p:nvPr/>
          </p:nvSpPr>
          <p:spPr>
            <a:xfrm>
              <a:off x="492858" y="6580756"/>
              <a:ext cx="360000" cy="126000"/>
            </a:xfrm>
            <a:prstGeom prst="rect">
              <a:avLst/>
            </a:prstGeom>
            <a:solidFill>
              <a:srgbClr val="FFFF99">
                <a:alpha val="67000"/>
              </a:srgbClr>
            </a:solidFill>
            <a:ln>
              <a:solidFill>
                <a:schemeClr val="tx1"/>
              </a:solidFill>
            </a:ln>
          </p:spPr>
          <p:txBody>
            <a:bodyPr wrap="square" rtlCol="0">
              <a:spAutoFit/>
            </a:bodyPr>
            <a:lstStyle/>
            <a:p>
              <a:r>
                <a:rPr lang="en-GB" sz="500" b="1" dirty="0"/>
                <a:t>C</a:t>
              </a:r>
              <a:r>
                <a:rPr lang="en-GB" sz="500" b="1" i="1" dirty="0"/>
                <a:t>x</a:t>
              </a:r>
              <a:r>
                <a:rPr lang="en-GB" sz="500" b="1" dirty="0"/>
                <a:t>:</a:t>
              </a:r>
            </a:p>
          </p:txBody>
        </p:sp>
        <p:sp>
          <p:nvSpPr>
            <p:cNvPr id="45" name="Oval 44">
              <a:extLst>
                <a:ext uri="{FF2B5EF4-FFF2-40B4-BE49-F238E27FC236}">
                  <a16:creationId xmlns:a16="http://schemas.microsoft.com/office/drawing/2014/main" id="{B8745AE8-6F7E-4C50-AAAF-627C7A04F721}"/>
                </a:ext>
              </a:extLst>
            </p:cNvPr>
            <p:cNvSpPr>
              <a:spLocks noChangeAspect="1"/>
            </p:cNvSpPr>
            <p:nvPr/>
          </p:nvSpPr>
          <p:spPr>
            <a:xfrm rot="19289169">
              <a:off x="600858" y="4678136"/>
              <a:ext cx="144000" cy="144000"/>
            </a:xfrm>
            <a:prstGeom prst="ellipse">
              <a:avLst/>
            </a:prstGeom>
            <a:solidFill>
              <a:srgbClr val="9933FF"/>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Oval 45">
              <a:extLst>
                <a:ext uri="{FF2B5EF4-FFF2-40B4-BE49-F238E27FC236}">
                  <a16:creationId xmlns:a16="http://schemas.microsoft.com/office/drawing/2014/main" id="{1F218699-9A2D-433D-9B29-FFB17E20F1F1}"/>
                </a:ext>
              </a:extLst>
            </p:cNvPr>
            <p:cNvSpPr>
              <a:spLocks noChangeAspect="1"/>
            </p:cNvSpPr>
            <p:nvPr/>
          </p:nvSpPr>
          <p:spPr>
            <a:xfrm rot="19289169">
              <a:off x="600858" y="5058796"/>
              <a:ext cx="144000" cy="144000"/>
            </a:xfrm>
            <a:prstGeom prst="ellipse">
              <a:avLst/>
            </a:prstGeom>
            <a:solidFill>
              <a:srgbClr val="FFFF00"/>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Oval 46">
              <a:extLst>
                <a:ext uri="{FF2B5EF4-FFF2-40B4-BE49-F238E27FC236}">
                  <a16:creationId xmlns:a16="http://schemas.microsoft.com/office/drawing/2014/main" id="{054C08A2-A913-4535-B743-A0237534B18E}"/>
                </a:ext>
              </a:extLst>
            </p:cNvPr>
            <p:cNvSpPr>
              <a:spLocks noChangeAspect="1"/>
            </p:cNvSpPr>
            <p:nvPr/>
          </p:nvSpPr>
          <p:spPr>
            <a:xfrm rot="19289169">
              <a:off x="600858" y="5249126"/>
              <a:ext cx="144000" cy="144000"/>
            </a:xfrm>
            <a:prstGeom prst="ellipse">
              <a:avLst/>
            </a:prstGeom>
            <a:solidFill>
              <a:schemeClr val="bg2">
                <a:lumMod val="90000"/>
              </a:schemeClr>
            </a:solidFill>
            <a:ln w="9525">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Oval 48">
              <a:extLst>
                <a:ext uri="{FF2B5EF4-FFF2-40B4-BE49-F238E27FC236}">
                  <a16:creationId xmlns:a16="http://schemas.microsoft.com/office/drawing/2014/main" id="{C195681A-BF8D-427C-9CA8-D010B507EDB4}"/>
                </a:ext>
              </a:extLst>
            </p:cNvPr>
            <p:cNvSpPr>
              <a:spLocks noChangeAspect="1"/>
            </p:cNvSpPr>
            <p:nvPr/>
          </p:nvSpPr>
          <p:spPr>
            <a:xfrm rot="19289169">
              <a:off x="600858" y="5629786"/>
              <a:ext cx="144000" cy="144000"/>
            </a:xfrm>
            <a:prstGeom prst="ellipse">
              <a:avLst/>
            </a:prstGeom>
            <a:solidFill>
              <a:srgbClr val="0070C0"/>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51" name="Straight Arrow Connector 50">
              <a:extLst>
                <a:ext uri="{FF2B5EF4-FFF2-40B4-BE49-F238E27FC236}">
                  <a16:creationId xmlns:a16="http://schemas.microsoft.com/office/drawing/2014/main" id="{E3D8CCFC-3F08-482F-B1C0-597CC53C4A67}"/>
                </a:ext>
              </a:extLst>
            </p:cNvPr>
            <p:cNvCxnSpPr>
              <a:cxnSpLocks/>
            </p:cNvCxnSpPr>
            <p:nvPr/>
          </p:nvCxnSpPr>
          <p:spPr>
            <a:xfrm>
              <a:off x="492858" y="6075233"/>
              <a:ext cx="360000" cy="0"/>
            </a:xfrm>
            <a:prstGeom prst="straightConnector1">
              <a:avLst/>
            </a:prstGeom>
            <a:ln w="38100">
              <a:solidFill>
                <a:schemeClr val="bg2">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74">
              <a:extLst>
                <a:ext uri="{FF2B5EF4-FFF2-40B4-BE49-F238E27FC236}">
                  <a16:creationId xmlns:a16="http://schemas.microsoft.com/office/drawing/2014/main" id="{C984EEB5-7C7F-4368-9295-8C65973FB0B7}"/>
                </a:ext>
              </a:extLst>
            </p:cNvPr>
            <p:cNvCxnSpPr>
              <a:cxnSpLocks/>
            </p:cNvCxnSpPr>
            <p:nvPr/>
          </p:nvCxnSpPr>
          <p:spPr>
            <a:xfrm>
              <a:off x="492858" y="6256717"/>
              <a:ext cx="360000" cy="0"/>
            </a:xfrm>
            <a:prstGeom prst="straightConnector1">
              <a:avLst/>
            </a:prstGeom>
            <a:ln w="38100">
              <a:solidFill>
                <a:srgbClr val="C0000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75FAC92B-FE0C-4668-B1B7-DA53D49E9033}"/>
                </a:ext>
              </a:extLst>
            </p:cNvPr>
            <p:cNvSpPr txBox="1"/>
            <p:nvPr/>
          </p:nvSpPr>
          <p:spPr>
            <a:xfrm>
              <a:off x="492858" y="6384183"/>
              <a:ext cx="360000" cy="126000"/>
            </a:xfrm>
            <a:prstGeom prst="rect">
              <a:avLst/>
            </a:prstGeom>
            <a:solidFill>
              <a:schemeClr val="bg1">
                <a:lumMod val="95000"/>
                <a:alpha val="67000"/>
              </a:schemeClr>
            </a:solidFill>
            <a:ln>
              <a:solidFill>
                <a:schemeClr val="tx1"/>
              </a:solidFill>
            </a:ln>
          </p:spPr>
          <p:txBody>
            <a:bodyPr wrap="square" rtlCol="0">
              <a:spAutoFit/>
            </a:bodyPr>
            <a:lstStyle/>
            <a:p>
              <a:r>
                <a:rPr lang="en-GB" sz="500" b="1" i="1" dirty="0"/>
                <a:t>Ex</a:t>
              </a:r>
              <a:r>
                <a:rPr lang="en-GB" sz="500" b="1" dirty="0"/>
                <a:t>:</a:t>
              </a:r>
            </a:p>
          </p:txBody>
        </p:sp>
        <p:sp>
          <p:nvSpPr>
            <p:cNvPr id="54" name="Oval 53">
              <a:extLst>
                <a:ext uri="{FF2B5EF4-FFF2-40B4-BE49-F238E27FC236}">
                  <a16:creationId xmlns:a16="http://schemas.microsoft.com/office/drawing/2014/main" id="{C36F3C4A-4622-4378-8379-EE08855A888B}"/>
                </a:ext>
              </a:extLst>
            </p:cNvPr>
            <p:cNvSpPr>
              <a:spLocks noChangeAspect="1"/>
            </p:cNvSpPr>
            <p:nvPr/>
          </p:nvSpPr>
          <p:spPr>
            <a:xfrm>
              <a:off x="600858" y="5439456"/>
              <a:ext cx="144000" cy="144000"/>
            </a:xfrm>
            <a:prstGeom prst="ellipse">
              <a:avLst/>
            </a:prstGeom>
            <a:solidFill>
              <a:srgbClr val="FF0000">
                <a:alpha val="85000"/>
              </a:srgb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Oval 54">
              <a:extLst>
                <a:ext uri="{FF2B5EF4-FFF2-40B4-BE49-F238E27FC236}">
                  <a16:creationId xmlns:a16="http://schemas.microsoft.com/office/drawing/2014/main" id="{6F8D5907-4928-453A-AD5B-07AB481A6AA4}"/>
                </a:ext>
              </a:extLst>
            </p:cNvPr>
            <p:cNvSpPr>
              <a:spLocks noChangeAspect="1"/>
            </p:cNvSpPr>
            <p:nvPr/>
          </p:nvSpPr>
          <p:spPr>
            <a:xfrm rot="19289169">
              <a:off x="600858" y="4868466"/>
              <a:ext cx="144000" cy="144000"/>
            </a:xfrm>
            <a:prstGeom prst="ellipse">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8" name="Oval 57">
              <a:extLst>
                <a:ext uri="{FF2B5EF4-FFF2-40B4-BE49-F238E27FC236}">
                  <a16:creationId xmlns:a16="http://schemas.microsoft.com/office/drawing/2014/main" id="{25A83705-236F-483C-B357-C4BD47872D1D}"/>
                </a:ext>
              </a:extLst>
            </p:cNvPr>
            <p:cNvSpPr>
              <a:spLocks noChangeAspect="1"/>
            </p:cNvSpPr>
            <p:nvPr/>
          </p:nvSpPr>
          <p:spPr>
            <a:xfrm rot="19289169">
              <a:off x="600858" y="5820117"/>
              <a:ext cx="144000" cy="144000"/>
            </a:xfrm>
            <a:prstGeom prst="ellipse">
              <a:avLst/>
            </a:prstGeom>
            <a:solidFill>
              <a:schemeClr val="tx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248373243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Goods in Flight</a:t>
            </a:r>
          </a:p>
        </p:txBody>
      </p:sp>
      <p:sp>
        <p:nvSpPr>
          <p:cNvPr id="3" name="Content Placeholder 2"/>
          <p:cNvSpPr>
            <a:spLocks noGrp="1"/>
          </p:cNvSpPr>
          <p:nvPr>
            <p:ph idx="1"/>
          </p:nvPr>
        </p:nvSpPr>
        <p:spPr>
          <a:xfrm>
            <a:off x="323528" y="1124744"/>
            <a:ext cx="8229600" cy="4968552"/>
          </a:xfrm>
        </p:spPr>
        <p:txBody>
          <a:bodyPr/>
          <a:lstStyle/>
          <a:p>
            <a:pPr>
              <a:lnSpc>
                <a:spcPct val="100000"/>
              </a:lnSpc>
            </a:pPr>
            <a:r>
              <a:rPr lang="en-GB" dirty="0"/>
              <a:t>Movements that start ahead of the end of the transition period will continue under the rules in place when the movement started</a:t>
            </a:r>
          </a:p>
          <a:p>
            <a:pPr lvl="1">
              <a:lnSpc>
                <a:spcPct val="100000"/>
              </a:lnSpc>
            </a:pPr>
            <a:r>
              <a:rPr lang="en-GB" dirty="0"/>
              <a:t>Duty suspended movements – EMCS</a:t>
            </a:r>
          </a:p>
          <a:p>
            <a:pPr lvl="1">
              <a:lnSpc>
                <a:spcPct val="100000"/>
              </a:lnSpc>
            </a:pPr>
            <a:r>
              <a:rPr lang="en-GB" dirty="0"/>
              <a:t>Duty paid movements – SAAD and drawback</a:t>
            </a:r>
          </a:p>
          <a:p>
            <a:pPr>
              <a:lnSpc>
                <a:spcPct val="100000"/>
              </a:lnSpc>
            </a:pPr>
            <a:r>
              <a:rPr lang="en-GB" dirty="0"/>
              <a:t>Finalising process with EU on how we manage EMCS</a:t>
            </a:r>
          </a:p>
          <a:p>
            <a:pPr lvl="1">
              <a:lnSpc>
                <a:spcPct val="100000"/>
              </a:lnSpc>
            </a:pPr>
            <a:r>
              <a:rPr lang="en-GB" dirty="0"/>
              <a:t>Change of destination</a:t>
            </a:r>
          </a:p>
          <a:p>
            <a:pPr lvl="1">
              <a:lnSpc>
                <a:spcPct val="100000"/>
              </a:lnSpc>
            </a:pPr>
            <a:r>
              <a:rPr lang="en-GB" dirty="0"/>
              <a:t>Closing movements into UK</a:t>
            </a:r>
          </a:p>
          <a:p>
            <a:pPr lvl="1">
              <a:lnSpc>
                <a:spcPct val="100000"/>
              </a:lnSpc>
            </a:pPr>
            <a:r>
              <a:rPr lang="en-GB" dirty="0"/>
              <a:t>Receipt of messages from EU for movements out of UK</a:t>
            </a:r>
          </a:p>
          <a:p>
            <a:pPr>
              <a:lnSpc>
                <a:spcPct val="100000"/>
              </a:lnSpc>
            </a:pPr>
            <a:r>
              <a:rPr lang="en-GB" dirty="0"/>
              <a:t>Need to be aware of rules in EU – interactions with import and export requirements</a:t>
            </a:r>
          </a:p>
          <a:p>
            <a:pPr>
              <a:lnSpc>
                <a:spcPct val="100000"/>
              </a:lnSpc>
            </a:pPr>
            <a:r>
              <a:rPr lang="en-GB" b="1" dirty="0"/>
              <a:t>Updated guidance will be provided on GOV.UK and in notices</a:t>
            </a:r>
          </a:p>
          <a:p>
            <a:pPr lvl="1"/>
            <a:endParaRPr lang="en-GB" dirty="0"/>
          </a:p>
          <a:p>
            <a:pPr lvl="2"/>
            <a:endParaRPr lang="en-GB" dirty="0"/>
          </a:p>
        </p:txBody>
      </p:sp>
    </p:spTree>
    <p:extLst>
      <p:ext uri="{BB962C8B-B14F-4D97-AF65-F5344CB8AC3E}">
        <p14:creationId xmlns:p14="http://schemas.microsoft.com/office/powerpoint/2010/main" val="3890646128"/>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8780"/>
            <a:ext cx="8229600" cy="831850"/>
          </a:xfrm>
        </p:spPr>
        <p:txBody>
          <a:bodyPr/>
          <a:lstStyle/>
          <a:p>
            <a:r>
              <a:rPr lang="en-GB" b="1" dirty="0"/>
              <a:t>Excise system changes</a:t>
            </a:r>
          </a:p>
        </p:txBody>
      </p:sp>
      <p:sp>
        <p:nvSpPr>
          <p:cNvPr id="7" name="Rectangle 6">
            <a:extLst>
              <a:ext uri="{FF2B5EF4-FFF2-40B4-BE49-F238E27FC236}">
                <a16:creationId xmlns:a16="http://schemas.microsoft.com/office/drawing/2014/main" id="{4B59C222-F0D0-4515-AE81-2E084C72D460}"/>
              </a:ext>
            </a:extLst>
          </p:cNvPr>
          <p:cNvSpPr/>
          <p:nvPr/>
        </p:nvSpPr>
        <p:spPr>
          <a:xfrm>
            <a:off x="683568" y="980728"/>
            <a:ext cx="8550696" cy="7294305"/>
          </a:xfrm>
          <a:prstGeom prst="rect">
            <a:avLst/>
          </a:prstGeom>
        </p:spPr>
        <p:txBody>
          <a:bodyPr wrap="square">
            <a:spAutoFit/>
          </a:bodyPr>
          <a:lstStyle/>
          <a:p>
            <a:pPr lvl="0"/>
            <a:r>
              <a:rPr lang="en-GB" sz="1800" b="1" dirty="0">
                <a:solidFill>
                  <a:schemeClr val="dk1"/>
                </a:solidFill>
              </a:rPr>
              <a:t>Introduction of a new ‘XI’ identifier for Northern Ireland Traders</a:t>
            </a:r>
          </a:p>
          <a:p>
            <a:pPr lvl="0"/>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SEED updated with XI identifier linked to the ‘BT’ postcode</a:t>
            </a:r>
          </a:p>
          <a:p>
            <a:pPr lvl="0"/>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REDS will only apply to NI traders</a:t>
            </a:r>
          </a:p>
          <a:p>
            <a:pPr marL="285750" lvl="0" indent="-285750">
              <a:buFont typeface="Arial" panose="020B0604020202020204" pitchFamily="34" charset="0"/>
              <a:buChar char="•"/>
            </a:pPr>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ATWD will be updated to include the XI identifier</a:t>
            </a:r>
          </a:p>
          <a:p>
            <a:pPr lvl="0"/>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All EMCS internal and EU ‘Destination Type Codes’ will remain for Northern Ireland Traders</a:t>
            </a:r>
          </a:p>
          <a:p>
            <a:pPr lvl="0"/>
            <a:endParaRPr lang="en-GB" sz="1800" dirty="0">
              <a:solidFill>
                <a:schemeClr val="dk1"/>
              </a:solidFill>
            </a:endParaRPr>
          </a:p>
          <a:p>
            <a:pPr marL="285750" indent="-285750">
              <a:buFont typeface="Arial" panose="020B0604020202020204" pitchFamily="34" charset="0"/>
              <a:buChar char="•"/>
            </a:pPr>
            <a:r>
              <a:rPr lang="en-GB" sz="1800" dirty="0">
                <a:solidFill>
                  <a:schemeClr val="dk1"/>
                </a:solidFill>
              </a:rPr>
              <a:t>Introduction of an ‘XI’ customs office code</a:t>
            </a:r>
          </a:p>
          <a:p>
            <a:pPr marL="285750" lvl="0" indent="-285750">
              <a:buFont typeface="Arial" panose="020B0604020202020204" pitchFamily="34" charset="0"/>
              <a:buChar char="•"/>
            </a:pPr>
            <a:endParaRPr lang="en-GB" sz="1800" dirty="0">
              <a:solidFill>
                <a:schemeClr val="dk1"/>
              </a:solidFill>
            </a:endParaRPr>
          </a:p>
          <a:p>
            <a:pPr lvl="0"/>
            <a:r>
              <a:rPr lang="en-GB" sz="1800" b="1" dirty="0">
                <a:solidFill>
                  <a:schemeClr val="dk1"/>
                </a:solidFill>
              </a:rPr>
              <a:t>The ‘GB’ identifier will remain for Mainland GB Traders</a:t>
            </a:r>
          </a:p>
          <a:p>
            <a:pPr marL="285750" lvl="0" indent="-285750">
              <a:buFont typeface="Arial" panose="020B0604020202020204" pitchFamily="34" charset="0"/>
              <a:buChar char="•"/>
            </a:pPr>
            <a:endParaRPr lang="en-GB" sz="1800" dirty="0">
              <a:solidFill>
                <a:schemeClr val="dk1"/>
              </a:solidFill>
            </a:endParaRPr>
          </a:p>
          <a:p>
            <a:pPr lvl="0"/>
            <a:r>
              <a:rPr lang="en-GB" sz="1800" dirty="0">
                <a:solidFill>
                  <a:schemeClr val="dk1"/>
                </a:solidFill>
              </a:rPr>
              <a:t>The only allowable EMCS values for ‘Destination Type Code’ will be:</a:t>
            </a:r>
          </a:p>
          <a:p>
            <a:pPr marL="285750" lvl="0" indent="-285750">
              <a:buFont typeface="Arial" panose="020B0604020202020204" pitchFamily="34" charset="0"/>
              <a:buChar char="•"/>
            </a:pPr>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1 = Destination – UK (NI &amp; GB</a:t>
            </a:r>
            <a:r>
              <a:rPr lang="en-GB" sz="1800">
                <a:solidFill>
                  <a:schemeClr val="dk1"/>
                </a:solidFill>
              </a:rPr>
              <a:t>) Excise warehouse related </a:t>
            </a:r>
            <a:r>
              <a:rPr lang="en-GB" sz="1800" dirty="0">
                <a:solidFill>
                  <a:schemeClr val="dk1"/>
                </a:solidFill>
              </a:rPr>
              <a:t>movements</a:t>
            </a:r>
          </a:p>
          <a:p>
            <a:pPr marL="285750" lvl="0" indent="-285750">
              <a:buFont typeface="Arial" panose="020B0604020202020204" pitchFamily="34" charset="0"/>
              <a:buChar char="•"/>
            </a:pPr>
            <a:endParaRPr lang="en-GB" sz="1800" dirty="0">
              <a:solidFill>
                <a:schemeClr val="dk1"/>
              </a:solidFill>
            </a:endParaRPr>
          </a:p>
          <a:p>
            <a:pPr marL="285750" lvl="0" indent="-285750">
              <a:buFont typeface="Arial" panose="020B0604020202020204" pitchFamily="34" charset="0"/>
              <a:buChar char="•"/>
            </a:pPr>
            <a:r>
              <a:rPr lang="en-GB" sz="1800" dirty="0">
                <a:solidFill>
                  <a:schemeClr val="dk1"/>
                </a:solidFill>
              </a:rPr>
              <a:t>6 = Destination – Direct export</a:t>
            </a:r>
          </a:p>
          <a:p>
            <a:pPr marL="285750" lvl="0" indent="-285750">
              <a:buFont typeface="Arial" panose="020B0604020202020204" pitchFamily="34" charset="0"/>
              <a:buChar char="•"/>
            </a:pPr>
            <a:endParaRPr lang="en-GB" sz="1800" dirty="0">
              <a:solidFill>
                <a:schemeClr val="dk1"/>
              </a:solidFill>
            </a:endParaRPr>
          </a:p>
          <a:p>
            <a:pPr lvl="0"/>
            <a:endParaRPr lang="en-GB" sz="1800" dirty="0">
              <a:solidFill>
                <a:schemeClr val="dk1"/>
              </a:solidFill>
            </a:endParaRPr>
          </a:p>
          <a:p>
            <a:pPr lvl="0"/>
            <a:endParaRPr lang="en-GB" sz="1800" dirty="0">
              <a:solidFill>
                <a:schemeClr val="dk1"/>
              </a:solidFill>
            </a:endParaRPr>
          </a:p>
          <a:p>
            <a:pPr marL="285750" lvl="0" indent="-285750">
              <a:buFont typeface="Arial" panose="020B0604020202020204" pitchFamily="34" charset="0"/>
              <a:buChar char="•"/>
            </a:pPr>
            <a:endParaRPr lang="en-GB" sz="1800" dirty="0">
              <a:solidFill>
                <a:schemeClr val="dk1"/>
              </a:solidFill>
            </a:endParaRPr>
          </a:p>
          <a:p>
            <a:pPr lvl="0"/>
            <a:endParaRPr lang="en-GB" sz="1800" dirty="0">
              <a:solidFill>
                <a:schemeClr val="dk1"/>
              </a:solidFill>
            </a:endParaRPr>
          </a:p>
        </p:txBody>
      </p:sp>
    </p:spTree>
    <p:extLst>
      <p:ext uri="{BB962C8B-B14F-4D97-AF65-F5344CB8AC3E}">
        <p14:creationId xmlns:p14="http://schemas.microsoft.com/office/powerpoint/2010/main" val="31430723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DF683-D03D-418F-A214-DF7439DB6BC2}"/>
              </a:ext>
            </a:extLst>
          </p:cNvPr>
          <p:cNvSpPr>
            <a:spLocks noGrp="1"/>
          </p:cNvSpPr>
          <p:nvPr>
            <p:ph type="title"/>
          </p:nvPr>
        </p:nvSpPr>
        <p:spPr>
          <a:xfrm>
            <a:off x="239253" y="710145"/>
            <a:ext cx="8229600" cy="384684"/>
          </a:xfrm>
        </p:spPr>
        <p:txBody>
          <a:bodyPr/>
          <a:lstStyle/>
          <a:p>
            <a:r>
              <a:rPr lang="en-GB" sz="1800" dirty="0"/>
              <a:t>United Kingdom (UK)</a:t>
            </a:r>
          </a:p>
        </p:txBody>
      </p:sp>
      <p:sp>
        <p:nvSpPr>
          <p:cNvPr id="3" name="Content Placeholder 2">
            <a:extLst>
              <a:ext uri="{FF2B5EF4-FFF2-40B4-BE49-F238E27FC236}">
                <a16:creationId xmlns:a16="http://schemas.microsoft.com/office/drawing/2014/main" id="{F42535D9-3207-48B3-82D9-91FE454F2C26}"/>
              </a:ext>
            </a:extLst>
          </p:cNvPr>
          <p:cNvSpPr>
            <a:spLocks noGrp="1"/>
          </p:cNvSpPr>
          <p:nvPr>
            <p:ph idx="1"/>
          </p:nvPr>
        </p:nvSpPr>
        <p:spPr>
          <a:xfrm>
            <a:off x="139506" y="764704"/>
            <a:ext cx="8311055" cy="4176464"/>
          </a:xfrm>
        </p:spPr>
        <p:txBody>
          <a:bodyPr/>
          <a:lstStyle/>
          <a:p>
            <a:endParaRPr lang="en-GB" sz="1050" dirty="0"/>
          </a:p>
          <a:p>
            <a:pPr lvl="1">
              <a:lnSpc>
                <a:spcPct val="100000"/>
              </a:lnSpc>
            </a:pPr>
            <a:r>
              <a:rPr lang="en-GB" sz="1050" dirty="0"/>
              <a:t>Amendments to The Excise Goods (Holding, Movement &amp; Duty Point) Regulations 2010.</a:t>
            </a:r>
          </a:p>
          <a:p>
            <a:pPr lvl="2">
              <a:lnSpc>
                <a:spcPct val="100000"/>
              </a:lnSpc>
            </a:pPr>
            <a:r>
              <a:rPr lang="en-GB" sz="900" dirty="0">
                <a:ea typeface="Calibri" panose="020F0502020204030204" pitchFamily="34" charset="0"/>
                <a:cs typeface="Times New Roman" panose="02020603050405020304" pitchFamily="18" charset="0"/>
              </a:rPr>
              <a:t>These amendments allow excise systems and processes to fully function as a stand-alone domestic system. The changes will remove references to EU excise systems &amp; processes as well as references to the UK as an EU member state and it will acknowledge that EU movements are to be treated as rest of world movements</a:t>
            </a:r>
            <a:endParaRPr lang="en-GB" sz="900" dirty="0"/>
          </a:p>
          <a:p>
            <a:pPr lvl="1">
              <a:lnSpc>
                <a:spcPct val="100000"/>
              </a:lnSpc>
            </a:pPr>
            <a:r>
              <a:rPr lang="en-GB" sz="1050" dirty="0"/>
              <a:t>Separation and Transitional regulation that will cover the UK Commitments to the Withdrawal Agreement in relation to separation issues.</a:t>
            </a:r>
          </a:p>
          <a:p>
            <a:pPr lvl="3">
              <a:lnSpc>
                <a:spcPct val="100000"/>
              </a:lnSpc>
            </a:pPr>
            <a:r>
              <a:rPr lang="en-GB" sz="900" dirty="0"/>
              <a:t>Goods in Flight (movements that begin before the end of the transition period, but are completed post transition period)</a:t>
            </a:r>
          </a:p>
          <a:p>
            <a:pPr lvl="3">
              <a:lnSpc>
                <a:spcPct val="100000"/>
              </a:lnSpc>
            </a:pPr>
            <a:r>
              <a:rPr lang="en-GB" sz="900" dirty="0"/>
              <a:t>Exchange of information and administration cooperation in relation to historic excise movement</a:t>
            </a:r>
          </a:p>
          <a:p>
            <a:pPr lvl="1">
              <a:lnSpc>
                <a:spcPct val="100000"/>
              </a:lnSpc>
            </a:pPr>
            <a:r>
              <a:rPr lang="en-GB" sz="1050" dirty="0"/>
              <a:t>These SIs have been drafted and are moving through the checking stage to confirm the detail is correct </a:t>
            </a:r>
          </a:p>
          <a:p>
            <a:pPr marL="0" indent="0">
              <a:buNone/>
            </a:pPr>
            <a:r>
              <a:rPr lang="en-GB" sz="1800" dirty="0">
                <a:solidFill>
                  <a:srgbClr val="008D8E"/>
                </a:solidFill>
              </a:rPr>
              <a:t>Northern Ireland (NI)</a:t>
            </a:r>
          </a:p>
          <a:p>
            <a:pPr lvl="1">
              <a:lnSpc>
                <a:spcPct val="100000"/>
              </a:lnSpc>
            </a:pPr>
            <a:r>
              <a:rPr lang="en-GB" sz="1050" dirty="0"/>
              <a:t>Amendments to The Excise Goods (Holding, Movement &amp; Duty Point) Regulations 2010 </a:t>
            </a:r>
          </a:p>
          <a:p>
            <a:pPr lvl="2">
              <a:lnSpc>
                <a:spcPct val="100000"/>
              </a:lnSpc>
            </a:pPr>
            <a:r>
              <a:rPr lang="en-GB" sz="900" dirty="0"/>
              <a:t>These amendments will make the changes required by the NI Protocol – In essence that NI remains under the Horizontal Excise Directive and so the existing EU excise systems and processes continue to apply and work.</a:t>
            </a:r>
          </a:p>
          <a:p>
            <a:pPr lvl="1">
              <a:lnSpc>
                <a:spcPct val="100000"/>
              </a:lnSpc>
            </a:pPr>
            <a:r>
              <a:rPr lang="en-GB" sz="1050" dirty="0"/>
              <a:t>An SI to bring changes to movements of travellers who carry excise goods. </a:t>
            </a:r>
          </a:p>
          <a:p>
            <a:pPr lvl="1">
              <a:lnSpc>
                <a:spcPct val="100000"/>
              </a:lnSpc>
              <a:buClr>
                <a:srgbClr val="008D8E"/>
              </a:buClr>
            </a:pPr>
            <a:r>
              <a:rPr lang="en-GB" sz="1050" dirty="0">
                <a:solidFill>
                  <a:srgbClr val="3B3A3D"/>
                </a:solidFill>
              </a:rPr>
              <a:t>A made affirmative SI to make any amendments to excise primary legislation in relation to the NI Protocol.</a:t>
            </a:r>
          </a:p>
          <a:p>
            <a:pPr lvl="1">
              <a:lnSpc>
                <a:spcPct val="100000"/>
              </a:lnSpc>
              <a:buClr>
                <a:srgbClr val="008D8E"/>
              </a:buClr>
            </a:pPr>
            <a:r>
              <a:rPr lang="en-GB" sz="1050" dirty="0">
                <a:solidFill>
                  <a:srgbClr val="3B3A3D"/>
                </a:solidFill>
              </a:rPr>
              <a:t>These SIs are presently being drafted and will enter the checking stage later in November 2020</a:t>
            </a:r>
          </a:p>
          <a:p>
            <a:pPr marL="0" indent="0">
              <a:buNone/>
            </a:pPr>
            <a:r>
              <a:rPr lang="en-GB" sz="1800" dirty="0">
                <a:solidFill>
                  <a:srgbClr val="008D8E"/>
                </a:solidFill>
              </a:rPr>
              <a:t>Contingencies</a:t>
            </a:r>
          </a:p>
          <a:p>
            <a:pPr lvl="1">
              <a:lnSpc>
                <a:spcPct val="100000"/>
              </a:lnSpc>
            </a:pPr>
            <a:r>
              <a:rPr lang="en-GB" sz="1050" dirty="0"/>
              <a:t>We also have three contingency SIs if needed. Two will be used if we need to fill in any legislative gaps or changes in other regimes affect excise processes. </a:t>
            </a:r>
          </a:p>
          <a:p>
            <a:pPr lvl="1">
              <a:lnSpc>
                <a:spcPct val="100000"/>
              </a:lnSpc>
            </a:pPr>
            <a:r>
              <a:rPr lang="en-GB" sz="1050" dirty="0"/>
              <a:t>There is also a further SI should an FTA be agreed and additional excise changes are required. It is not certain if we will need to make any additional changes to those that are within the set of end of transition period SIs.</a:t>
            </a:r>
          </a:p>
          <a:p>
            <a:pPr marL="151875" lvl="1" indent="0">
              <a:buNone/>
            </a:pPr>
            <a:endParaRPr lang="en-GB" dirty="0"/>
          </a:p>
        </p:txBody>
      </p:sp>
      <p:sp>
        <p:nvSpPr>
          <p:cNvPr id="4" name="Slide Number Placeholder 3">
            <a:extLst>
              <a:ext uri="{FF2B5EF4-FFF2-40B4-BE49-F238E27FC236}">
                <a16:creationId xmlns:a16="http://schemas.microsoft.com/office/drawing/2014/main" id="{9F14D14B-2378-4C60-B10A-B998DC9FE0CE}"/>
              </a:ext>
            </a:extLst>
          </p:cNvPr>
          <p:cNvSpPr>
            <a:spLocks noGrp="1"/>
          </p:cNvSpPr>
          <p:nvPr>
            <p:ph type="sldNum" sz="quarter" idx="10"/>
          </p:nvPr>
        </p:nvSpPr>
        <p:spPr/>
        <p:txBody>
          <a:bodyPr/>
          <a:lstStyle/>
          <a:p>
            <a:pPr defTabSz="685800" fontAlgn="auto">
              <a:spcBef>
                <a:spcPts val="0"/>
              </a:spcBef>
              <a:spcAft>
                <a:spcPts val="0"/>
              </a:spcAft>
              <a:defRPr/>
            </a:pPr>
            <a:fld id="{2ABCD67E-0851-4B42-9A08-9200C0B16A88}" type="slidenum">
              <a:rPr lang="en-US">
                <a:solidFill>
                  <a:srgbClr val="008D8E"/>
                </a:solidFill>
                <a:latin typeface="Arial"/>
                <a:cs typeface="Arial"/>
              </a:rPr>
              <a:pPr defTabSz="685800" fontAlgn="auto">
                <a:spcBef>
                  <a:spcPts val="0"/>
                </a:spcBef>
                <a:spcAft>
                  <a:spcPts val="0"/>
                </a:spcAft>
                <a:defRPr/>
              </a:pPr>
              <a:t>9</a:t>
            </a:fld>
            <a:endParaRPr lang="en-US" dirty="0">
              <a:solidFill>
                <a:srgbClr val="008D8E"/>
              </a:solidFill>
              <a:latin typeface="Arial"/>
              <a:cs typeface="Arial"/>
            </a:endParaRPr>
          </a:p>
        </p:txBody>
      </p:sp>
      <p:sp>
        <p:nvSpPr>
          <p:cNvPr id="5" name="Title 1">
            <a:extLst>
              <a:ext uri="{FF2B5EF4-FFF2-40B4-BE49-F238E27FC236}">
                <a16:creationId xmlns:a16="http://schemas.microsoft.com/office/drawing/2014/main" id="{8AAEB46E-B2D9-433F-99DA-FC8D74A862DE}"/>
              </a:ext>
            </a:extLst>
          </p:cNvPr>
          <p:cNvSpPr txBox="1">
            <a:spLocks/>
          </p:cNvSpPr>
          <p:nvPr/>
        </p:nvSpPr>
        <p:spPr bwMode="auto">
          <a:xfrm>
            <a:off x="220961" y="418306"/>
            <a:ext cx="8229600" cy="447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0" fontAlgn="base" hangingPunct="0">
              <a:lnSpc>
                <a:spcPts val="2250"/>
              </a:lnSpc>
              <a:spcBef>
                <a:spcPct val="0"/>
              </a:spcBef>
              <a:spcAft>
                <a:spcPct val="0"/>
              </a:spcAft>
              <a:defRPr sz="2025">
                <a:solidFill>
                  <a:schemeClr val="tx2"/>
                </a:solidFill>
                <a:latin typeface="+mj-lt"/>
                <a:ea typeface="+mj-ea"/>
                <a:cs typeface="Geneva" charset="0"/>
              </a:defRPr>
            </a:lvl1pPr>
            <a:lvl2pPr algn="l" rtl="0" eaLnBrk="0" fontAlgn="base" hangingPunct="0">
              <a:lnSpc>
                <a:spcPts val="1800"/>
              </a:lnSpc>
              <a:spcBef>
                <a:spcPct val="0"/>
              </a:spcBef>
              <a:spcAft>
                <a:spcPct val="0"/>
              </a:spcAft>
              <a:defRPr sz="1463">
                <a:solidFill>
                  <a:schemeClr val="tx2"/>
                </a:solidFill>
                <a:latin typeface="Arial" charset="0"/>
                <a:ea typeface="Geneva" charset="0"/>
                <a:cs typeface="Geneva" charset="0"/>
              </a:defRPr>
            </a:lvl2pPr>
            <a:lvl3pPr algn="l" rtl="0" eaLnBrk="0" fontAlgn="base" hangingPunct="0">
              <a:lnSpc>
                <a:spcPts val="1800"/>
              </a:lnSpc>
              <a:spcBef>
                <a:spcPct val="0"/>
              </a:spcBef>
              <a:spcAft>
                <a:spcPct val="0"/>
              </a:spcAft>
              <a:defRPr sz="1463">
                <a:solidFill>
                  <a:schemeClr val="tx2"/>
                </a:solidFill>
                <a:latin typeface="Arial" charset="0"/>
                <a:ea typeface="Geneva" charset="0"/>
                <a:cs typeface="Geneva" charset="0"/>
              </a:defRPr>
            </a:lvl3pPr>
            <a:lvl4pPr algn="l" rtl="0" eaLnBrk="0" fontAlgn="base" hangingPunct="0">
              <a:lnSpc>
                <a:spcPts val="1800"/>
              </a:lnSpc>
              <a:spcBef>
                <a:spcPct val="0"/>
              </a:spcBef>
              <a:spcAft>
                <a:spcPct val="0"/>
              </a:spcAft>
              <a:defRPr sz="1463">
                <a:solidFill>
                  <a:schemeClr val="tx2"/>
                </a:solidFill>
                <a:latin typeface="Arial" charset="0"/>
                <a:ea typeface="Geneva" charset="0"/>
                <a:cs typeface="Geneva" charset="0"/>
              </a:defRPr>
            </a:lvl4pPr>
            <a:lvl5pPr algn="l" rtl="0" eaLnBrk="0" fontAlgn="base" hangingPunct="0">
              <a:lnSpc>
                <a:spcPts val="1800"/>
              </a:lnSpc>
              <a:spcBef>
                <a:spcPct val="0"/>
              </a:spcBef>
              <a:spcAft>
                <a:spcPct val="0"/>
              </a:spcAft>
              <a:defRPr sz="1463">
                <a:solidFill>
                  <a:schemeClr val="tx2"/>
                </a:solidFill>
                <a:latin typeface="Arial" charset="0"/>
                <a:ea typeface="Geneva" charset="0"/>
                <a:cs typeface="Geneva" charset="0"/>
              </a:defRPr>
            </a:lvl5pPr>
            <a:lvl6pPr marL="257175" algn="l" rtl="0" eaLnBrk="1" fontAlgn="base" hangingPunct="1">
              <a:lnSpc>
                <a:spcPts val="1519"/>
              </a:lnSpc>
              <a:spcBef>
                <a:spcPct val="0"/>
              </a:spcBef>
              <a:spcAft>
                <a:spcPct val="0"/>
              </a:spcAft>
              <a:defRPr sz="1463">
                <a:solidFill>
                  <a:schemeClr val="tx2"/>
                </a:solidFill>
                <a:latin typeface="Arial" charset="0"/>
                <a:ea typeface="Geneva" charset="0"/>
                <a:cs typeface="Arial" charset="0"/>
              </a:defRPr>
            </a:lvl6pPr>
            <a:lvl7pPr marL="514350" algn="l" rtl="0" eaLnBrk="1" fontAlgn="base" hangingPunct="1">
              <a:lnSpc>
                <a:spcPts val="1519"/>
              </a:lnSpc>
              <a:spcBef>
                <a:spcPct val="0"/>
              </a:spcBef>
              <a:spcAft>
                <a:spcPct val="0"/>
              </a:spcAft>
              <a:defRPr sz="1463">
                <a:solidFill>
                  <a:schemeClr val="tx2"/>
                </a:solidFill>
                <a:latin typeface="Arial" charset="0"/>
                <a:ea typeface="Geneva" charset="0"/>
                <a:cs typeface="Arial" charset="0"/>
              </a:defRPr>
            </a:lvl7pPr>
            <a:lvl8pPr marL="771525" algn="l" rtl="0" eaLnBrk="1" fontAlgn="base" hangingPunct="1">
              <a:lnSpc>
                <a:spcPts val="1519"/>
              </a:lnSpc>
              <a:spcBef>
                <a:spcPct val="0"/>
              </a:spcBef>
              <a:spcAft>
                <a:spcPct val="0"/>
              </a:spcAft>
              <a:defRPr sz="1463">
                <a:solidFill>
                  <a:schemeClr val="tx2"/>
                </a:solidFill>
                <a:latin typeface="Arial" charset="0"/>
                <a:ea typeface="Geneva" charset="0"/>
                <a:cs typeface="Arial" charset="0"/>
              </a:defRPr>
            </a:lvl8pPr>
            <a:lvl9pPr marL="1028700" algn="l" rtl="0" eaLnBrk="1" fontAlgn="base" hangingPunct="1">
              <a:lnSpc>
                <a:spcPts val="1519"/>
              </a:lnSpc>
              <a:spcBef>
                <a:spcPct val="0"/>
              </a:spcBef>
              <a:spcAft>
                <a:spcPct val="0"/>
              </a:spcAft>
              <a:defRPr sz="1463">
                <a:solidFill>
                  <a:schemeClr val="tx2"/>
                </a:solidFill>
                <a:latin typeface="Arial" charset="0"/>
                <a:ea typeface="Geneva" charset="0"/>
                <a:cs typeface="Arial" charset="0"/>
              </a:defRPr>
            </a:lvl9pPr>
          </a:lstStyle>
          <a:p>
            <a:r>
              <a:rPr lang="en-GB" sz="3600" b="1" kern="0" dirty="0"/>
              <a:t>Legislation</a:t>
            </a:r>
          </a:p>
        </p:txBody>
      </p:sp>
    </p:spTree>
    <p:extLst>
      <p:ext uri="{BB962C8B-B14F-4D97-AF65-F5344CB8AC3E}">
        <p14:creationId xmlns:p14="http://schemas.microsoft.com/office/powerpoint/2010/main" val="3108796091"/>
      </p:ext>
    </p:extLst>
  </p:cSld>
  <p:clrMapOvr>
    <a:masterClrMapping/>
  </p:clrMapOvr>
  <p:transition>
    <p:fade/>
  </p:transition>
</p:sld>
</file>

<file path=ppt/theme/theme1.xml><?xml version="1.0" encoding="utf-8"?>
<a:theme xmlns:a="http://schemas.openxmlformats.org/drawingml/2006/main" name="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Standard v2.potx" id="{15146238-754F-4D14-B2C0-6EF7DC775218}" vid="{89530FC0-15BC-4176-BEB7-DA6719BD80E1}"/>
    </a:ext>
  </a:extLst>
</a:theme>
</file>

<file path=ppt/theme/theme2.xml><?xml version="1.0" encoding="utf-8"?>
<a:theme xmlns:a="http://schemas.openxmlformats.org/drawingml/2006/main" name="1_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3.xml><?xml version="1.0" encoding="utf-8"?>
<a:theme xmlns:a="http://schemas.openxmlformats.org/drawingml/2006/main" name="2_HMRC_standard_2015_No logo">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Widescreen.potx" id="{C39A1BB1-ACCA-4C23-A22C-E0CF1C014D43}" vid="{8AE4DC81-CBE4-47D7-A08D-3EAC478D4204}"/>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673327C0BEFB4491DC4DDE17D2CFAC" ma:contentTypeVersion="4" ma:contentTypeDescription="Create a new document." ma:contentTypeScope="" ma:versionID="7f88ebe36623ad1041ef3569d4e584fd">
  <xsd:schema xmlns:xsd="http://www.w3.org/2001/XMLSchema" xmlns:xs="http://www.w3.org/2001/XMLSchema" xmlns:p="http://schemas.microsoft.com/office/2006/metadata/properties" xmlns:ns2="693d7be5-2646-43dd-b9be-ce5e80105d97" xmlns:ns3="7058508a-d375-4a1e-a567-7dd1bee321db" targetNamespace="http://schemas.microsoft.com/office/2006/metadata/properties" ma:root="true" ma:fieldsID="ec1d694de78d1829d8e2f1c19f802377" ns2:_="" ns3:_="">
    <xsd:import namespace="693d7be5-2646-43dd-b9be-ce5e80105d97"/>
    <xsd:import namespace="7058508a-d375-4a1e-a567-7dd1bee321d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3d7be5-2646-43dd-b9be-ce5e80105d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058508a-d375-4a1e-a567-7dd1bee321d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E4285D-27A3-4641-87A0-6B06708D0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3d7be5-2646-43dd-b9be-ce5e80105d97"/>
    <ds:schemaRef ds:uri="7058508a-d375-4a1e-a567-7dd1bee321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450CC6-3860-4A12-A374-297C0880FD76}">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7058508a-d375-4a1e-a567-7dd1bee321db"/>
    <ds:schemaRef ds:uri="http://purl.org/dc/terms/"/>
    <ds:schemaRef ds:uri="http://schemas.openxmlformats.org/package/2006/metadata/core-properties"/>
    <ds:schemaRef ds:uri="693d7be5-2646-43dd-b9be-ce5e80105d97"/>
    <ds:schemaRef ds:uri="http://www.w3.org/XML/1998/namespace"/>
    <ds:schemaRef ds:uri="http://purl.org/dc/dcmitype/"/>
  </ds:schemaRefs>
</ds:datastoreItem>
</file>

<file path=customXml/itemProps3.xml><?xml version="1.0" encoding="utf-8"?>
<ds:datastoreItem xmlns:ds="http://schemas.openxmlformats.org/officeDocument/2006/customXml" ds:itemID="{BDB8EFD6-7F0C-4204-8CAA-F7BED8F183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2823</TotalTime>
  <Words>1641</Words>
  <Application>Microsoft Office PowerPoint</Application>
  <PresentationFormat>On-screen Show (4:3)</PresentationFormat>
  <Paragraphs>286</Paragraphs>
  <Slides>16</Slides>
  <Notes>12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Courier New</vt:lpstr>
      <vt:lpstr>Segoe UI</vt:lpstr>
      <vt:lpstr>HMRC_standard_2015_No logo</vt:lpstr>
      <vt:lpstr>1_HMRC_standard_2015_No logo</vt:lpstr>
      <vt:lpstr>2_HMRC_standard_2015_No logo</vt:lpstr>
      <vt:lpstr> Excise EU Exit Excise readiness event  </vt:lpstr>
      <vt:lpstr>Great Britain</vt:lpstr>
      <vt:lpstr>Policy summary</vt:lpstr>
      <vt:lpstr>The Solution – Staged Import Controls for Excise goods </vt:lpstr>
      <vt:lpstr>Staged Export Controls for Excise goods  </vt:lpstr>
      <vt:lpstr>PowerPoint Presentation</vt:lpstr>
      <vt:lpstr>Goods in Flight</vt:lpstr>
      <vt:lpstr>Excise system changes</vt:lpstr>
      <vt:lpstr>United Kingdom (UK)</vt:lpstr>
      <vt:lpstr>External Readiness – what do you need to do?</vt:lpstr>
      <vt:lpstr>Northern Ireland</vt:lpstr>
      <vt:lpstr>PowerPoint Presentation</vt:lpstr>
      <vt:lpstr>PowerPoint Presentation</vt:lpstr>
      <vt:lpstr>PowerPoint Presentation</vt:lpstr>
      <vt:lpstr>External Readiness – Overall summary</vt:lpstr>
      <vt:lpstr>Any questions?</vt:lpstr>
    </vt:vector>
  </TitlesOfParts>
  <Manager/>
  <Company>HM Revenue and Customs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at the Border  Indirect tax – Excise duty</dc:title>
  <dc:subject/>
  <dc:creator>Jordan, Barry (CS&amp;TD)</dc:creator>
  <cp:keywords/>
  <dc:description/>
  <cp:lastModifiedBy>Gilmore, Michael (CS&amp;TD)</cp:lastModifiedBy>
  <cp:revision>171</cp:revision>
  <dcterms:created xsi:type="dcterms:W3CDTF">2019-10-01T13:45:21Z</dcterms:created>
  <dcterms:modified xsi:type="dcterms:W3CDTF">2020-12-04T10:27:07Z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0x0101005D673327C0BEFB4491DC4DDE17D2CFAC</vt:lpwstr>
  </property>
  <property fmtid="{D5CDD505-2E9C-101B-9397-08002B2CF9AE}" pid="3" name="MSIP_Label_f9af038e-07b4-4369-a678-c835687cb272_Enabled">
    <vt:lpwstr>true</vt:lpwstr>
  </property>
  <property fmtid="{D5CDD505-2E9C-101B-9397-08002B2CF9AE}" pid="4" name="MSIP_Label_f9af038e-07b4-4369-a678-c835687cb272_SetDate">
    <vt:lpwstr>2020-07-16T09:04:20Z</vt:lpwstr>
  </property>
  <property fmtid="{D5CDD505-2E9C-101B-9397-08002B2CF9AE}" pid="5" name="MSIP_Label_f9af038e-07b4-4369-a678-c835687cb272_Method">
    <vt:lpwstr>Standard</vt:lpwstr>
  </property>
  <property fmtid="{D5CDD505-2E9C-101B-9397-08002B2CF9AE}" pid="6" name="MSIP_Label_f9af038e-07b4-4369-a678-c835687cb272_Name">
    <vt:lpwstr>OFFICIAL</vt:lpwstr>
  </property>
  <property fmtid="{D5CDD505-2E9C-101B-9397-08002B2CF9AE}" pid="7" name="MSIP_Label_f9af038e-07b4-4369-a678-c835687cb272_SiteId">
    <vt:lpwstr>ac52f73c-fd1a-4a9a-8e7a-4a248f3139e1</vt:lpwstr>
  </property>
  <property fmtid="{D5CDD505-2E9C-101B-9397-08002B2CF9AE}" pid="8" name="MSIP_Label_f9af038e-07b4-4369-a678-c835687cb272_ActionId">
    <vt:lpwstr>99cdbf01-b5b9-491b-ac92-49cbd1b07a12</vt:lpwstr>
  </property>
  <property fmtid="{D5CDD505-2E9C-101B-9397-08002B2CF9AE}" pid="9" name="MSIP_Label_f9af038e-07b4-4369-a678-c835687cb272_ContentBits">
    <vt:lpwstr>2</vt:lpwstr>
  </property>
</Properties>
</file>